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7" r:id="rId4"/>
  </p:sldMasterIdLst>
  <p:notesMasterIdLst>
    <p:notesMasterId r:id="rId48"/>
  </p:notesMasterIdLst>
  <p:sldIdLst>
    <p:sldId id="310" r:id="rId5"/>
    <p:sldId id="276" r:id="rId6"/>
    <p:sldId id="383" r:id="rId7"/>
    <p:sldId id="323" r:id="rId8"/>
    <p:sldId id="363" r:id="rId9"/>
    <p:sldId id="364" r:id="rId10"/>
    <p:sldId id="388" r:id="rId11"/>
    <p:sldId id="389" r:id="rId12"/>
    <p:sldId id="370" r:id="rId13"/>
    <p:sldId id="394" r:id="rId14"/>
    <p:sldId id="365" r:id="rId15"/>
    <p:sldId id="366" r:id="rId16"/>
    <p:sldId id="392" r:id="rId17"/>
    <p:sldId id="367" r:id="rId18"/>
    <p:sldId id="348" r:id="rId19"/>
    <p:sldId id="368" r:id="rId20"/>
    <p:sldId id="349" r:id="rId21"/>
    <p:sldId id="393" r:id="rId22"/>
    <p:sldId id="336" r:id="rId23"/>
    <p:sldId id="350" r:id="rId24"/>
    <p:sldId id="390" r:id="rId25"/>
    <p:sldId id="391" r:id="rId26"/>
    <p:sldId id="351" r:id="rId27"/>
    <p:sldId id="369" r:id="rId28"/>
    <p:sldId id="397" r:id="rId29"/>
    <p:sldId id="371" r:id="rId30"/>
    <p:sldId id="372" r:id="rId31"/>
    <p:sldId id="286" r:id="rId32"/>
    <p:sldId id="373" r:id="rId33"/>
    <p:sldId id="374" r:id="rId34"/>
    <p:sldId id="396" r:id="rId35"/>
    <p:sldId id="380" r:id="rId36"/>
    <p:sldId id="386" r:id="rId37"/>
    <p:sldId id="381" r:id="rId38"/>
    <p:sldId id="395" r:id="rId39"/>
    <p:sldId id="375" r:id="rId40"/>
    <p:sldId id="376" r:id="rId41"/>
    <p:sldId id="377" r:id="rId42"/>
    <p:sldId id="378" r:id="rId43"/>
    <p:sldId id="379" r:id="rId44"/>
    <p:sldId id="385" r:id="rId45"/>
    <p:sldId id="387" r:id="rId46"/>
    <p:sldId id="315" r:id="rId47"/>
  </p:sldIdLst>
  <p:sldSz cx="12192000" cy="6858000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B2F91B-6E69-D045-8C65-37A0A8979A68}" v="16" dt="2025-10-25T19:59:24.6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70" autoAdjust="0"/>
    <p:restoredTop sz="93836" autoAdjust="0"/>
  </p:normalViewPr>
  <p:slideViewPr>
    <p:cSldViewPr snapToGrid="0">
      <p:cViewPr>
        <p:scale>
          <a:sx n="114" d="100"/>
          <a:sy n="114" d="100"/>
        </p:scale>
        <p:origin x="1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CC6DBDFE-DD3D-4291-A404-1B97A83A6EA8}" type="datetimeFigureOut">
              <a:rPr lang="en-US" smtClean="0"/>
              <a:t>10/25/25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ID" b="1" i="1" dirty="0">
                <a:solidFill>
                  <a:srgbClr val="242424"/>
                </a:solidFill>
                <a:effectLst/>
                <a:latin typeface="source-serif-pro"/>
              </a:rPr>
              <a:t>Fit:</a:t>
            </a:r>
            <a:r>
              <a:rPr lang="en-ID" b="0" i="0" dirty="0">
                <a:solidFill>
                  <a:srgbClr val="242424"/>
                </a:solidFill>
                <a:effectLst/>
                <a:latin typeface="source-serif-pro"/>
              </a:rPr>
              <a:t> When all the pixels in the structuring element cover the pixels of the object, we call it Fit.</a:t>
            </a:r>
            <a:br>
              <a:rPr lang="en-ID" b="0" i="0" dirty="0">
                <a:solidFill>
                  <a:srgbClr val="242424"/>
                </a:solidFill>
                <a:effectLst/>
                <a:latin typeface="source-serif-pro"/>
              </a:rPr>
            </a:br>
            <a:r>
              <a:rPr lang="en-ID" b="1" i="1" dirty="0">
                <a:solidFill>
                  <a:srgbClr val="242424"/>
                </a:solidFill>
                <a:effectLst/>
                <a:latin typeface="source-serif-pro"/>
              </a:rPr>
              <a:t>Hit:</a:t>
            </a:r>
            <a:r>
              <a:rPr lang="en-ID" b="1" i="0" dirty="0">
                <a:solidFill>
                  <a:srgbClr val="242424"/>
                </a:solidFill>
                <a:effectLst/>
                <a:latin typeface="source-serif-pro"/>
              </a:rPr>
              <a:t> </a:t>
            </a:r>
            <a:r>
              <a:rPr lang="en-ID" b="0" i="0" dirty="0">
                <a:solidFill>
                  <a:srgbClr val="242424"/>
                </a:solidFill>
                <a:effectLst/>
                <a:latin typeface="source-serif-pro"/>
              </a:rPr>
              <a:t>When at least one of the pixels in the structuring element cover the pixels of the object, we call it Hit.</a:t>
            </a:r>
            <a:br>
              <a:rPr lang="en-ID" b="0" i="0" dirty="0">
                <a:solidFill>
                  <a:srgbClr val="242424"/>
                </a:solidFill>
                <a:effectLst/>
                <a:latin typeface="source-serif-pro"/>
              </a:rPr>
            </a:br>
            <a:r>
              <a:rPr lang="en-ID" b="1" i="1" dirty="0">
                <a:solidFill>
                  <a:srgbClr val="242424"/>
                </a:solidFill>
                <a:effectLst/>
                <a:latin typeface="source-serif-pro"/>
              </a:rPr>
              <a:t>Miss:</a:t>
            </a:r>
            <a:r>
              <a:rPr lang="en-ID" b="0" i="0" dirty="0">
                <a:solidFill>
                  <a:srgbClr val="242424"/>
                </a:solidFill>
                <a:effectLst/>
                <a:latin typeface="source-serif-pro"/>
              </a:rPr>
              <a:t> When no pixel in the structuring element cover the pixels of the object, we call it miss.</a:t>
            </a:r>
          </a:p>
          <a:p>
            <a:br>
              <a:rPr lang="en-ID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8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 err="1"/>
              <a:t>Artinya</a:t>
            </a:r>
            <a:r>
              <a:rPr lang="en-ID" dirty="0"/>
              <a:t>, </a:t>
            </a:r>
            <a:r>
              <a:rPr lang="en-ID" dirty="0" err="1"/>
              <a:t>himpunan</a:t>
            </a:r>
            <a:r>
              <a:rPr lang="en-ID" dirty="0"/>
              <a:t> </a:t>
            </a:r>
            <a:r>
              <a:rPr lang="en-ID" dirty="0" err="1"/>
              <a:t>dilasi</a:t>
            </a:r>
            <a:r>
              <a:rPr lang="en-ID" dirty="0"/>
              <a:t> A⊕B</a:t>
            </a:r>
            <a:br>
              <a:rPr lang="en-ID" dirty="0"/>
            </a:br>
            <a:r>
              <a:rPr lang="en-ID" dirty="0"/>
              <a:t> A⊕B </a:t>
            </a:r>
            <a:r>
              <a:rPr lang="en-ID" dirty="0" err="1"/>
              <a:t>berisi</a:t>
            </a:r>
            <a:r>
              <a:rPr lang="en-ID" dirty="0"/>
              <a:t> </a:t>
            </a:r>
            <a:r>
              <a:rPr lang="en-ID" dirty="0" err="1"/>
              <a:t>semua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z </a:t>
            </a:r>
            <a:r>
              <a:rPr lang="en-ID" dirty="0" err="1"/>
              <a:t>sedemikian</a:t>
            </a:r>
            <a:r>
              <a:rPr lang="en-ID" dirty="0"/>
              <a:t> </a:t>
            </a:r>
            <a:r>
              <a:rPr lang="en-ID" dirty="0" err="1"/>
              <a:t>rupa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ketika</a:t>
            </a:r>
            <a:r>
              <a:rPr lang="en-ID" dirty="0"/>
              <a:t> </a:t>
            </a:r>
            <a:r>
              <a:rPr lang="en-ID" dirty="0" err="1"/>
              <a:t>elemen</a:t>
            </a:r>
            <a:r>
              <a:rPr lang="en-ID" dirty="0"/>
              <a:t> </a:t>
            </a:r>
            <a:r>
              <a:rPr lang="en-ID" dirty="0" err="1"/>
              <a:t>struktur</a:t>
            </a:r>
            <a:r>
              <a:rPr lang="en-ID" dirty="0"/>
              <a:t> B </a:t>
            </a:r>
            <a:r>
              <a:rPr lang="en-ID" dirty="0" err="1"/>
              <a:t>dipindahkan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posisi</a:t>
            </a:r>
            <a:r>
              <a:rPr lang="en-ID" dirty="0"/>
              <a:t> z,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setidaknya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elemen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B yang </a:t>
            </a:r>
            <a:r>
              <a:rPr lang="en-ID" dirty="0" err="1"/>
              <a:t>berpotongan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elemen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A.</a:t>
            </a:r>
          </a:p>
          <a:p>
            <a:r>
              <a:rPr lang="en-ID" dirty="0" err="1"/>
              <a:t>Dalam</a:t>
            </a:r>
            <a:r>
              <a:rPr lang="en-ID" dirty="0"/>
              <a:t> kata lain, A⊕B </a:t>
            </a:r>
            <a:r>
              <a:rPr lang="en-ID" dirty="0" err="1"/>
              <a:t>jika</a:t>
            </a:r>
            <a:r>
              <a:rPr lang="en-ID" dirty="0"/>
              <a:t> </a:t>
            </a:r>
            <a:r>
              <a:rPr lang="en-ID" dirty="0" err="1"/>
              <a:t>setidaknya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piksel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elemen</a:t>
            </a:r>
            <a:r>
              <a:rPr lang="en-ID" dirty="0"/>
              <a:t> </a:t>
            </a:r>
            <a:r>
              <a:rPr lang="en-ID" dirty="0" err="1"/>
              <a:t>struktur</a:t>
            </a:r>
            <a:r>
              <a:rPr lang="en-ID" dirty="0"/>
              <a:t> B </a:t>
            </a:r>
            <a:r>
              <a:rPr lang="en-ID" dirty="0" err="1"/>
              <a:t>berada</a:t>
            </a:r>
            <a:r>
              <a:rPr lang="en-ID" dirty="0"/>
              <a:t> di </a:t>
            </a:r>
            <a:r>
              <a:rPr lang="en-ID" dirty="0" err="1"/>
              <a:t>atas</a:t>
            </a:r>
            <a:r>
              <a:rPr lang="en-ID" dirty="0"/>
              <a:t> </a:t>
            </a:r>
            <a:r>
              <a:rPr lang="en-ID" dirty="0" err="1"/>
              <a:t>piksel</a:t>
            </a:r>
            <a:r>
              <a:rPr lang="en-ID" dirty="0"/>
              <a:t> </a:t>
            </a:r>
            <a:r>
              <a:rPr lang="en-ID" dirty="0" err="1"/>
              <a:t>latar</a:t>
            </a:r>
            <a:r>
              <a:rPr lang="en-ID" dirty="0"/>
              <a:t> </a:t>
            </a:r>
            <a:r>
              <a:rPr lang="en-ID" dirty="0" err="1"/>
              <a:t>depan</a:t>
            </a:r>
            <a:r>
              <a:rPr lang="en-ID" dirty="0"/>
              <a:t> (foreground)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objek</a:t>
            </a:r>
            <a:r>
              <a:rPr lang="en-ID" dirty="0"/>
              <a:t> A </a:t>
            </a:r>
            <a:r>
              <a:rPr lang="en-ID" dirty="0" err="1"/>
              <a:t>saat</a:t>
            </a:r>
            <a:r>
              <a:rPr lang="en-ID" dirty="0"/>
              <a:t> BBB </a:t>
            </a:r>
            <a:r>
              <a:rPr lang="en-ID" dirty="0" err="1"/>
              <a:t>dipindahkan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posisi</a:t>
            </a:r>
            <a:r>
              <a:rPr lang="en-ID" dirty="0"/>
              <a:t> z.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825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:notes"/>
          <p:cNvSpPr txBox="1">
            <a:spLocks noGrp="1"/>
          </p:cNvSpPr>
          <p:nvPr>
            <p:ph type="body" idx="1"/>
          </p:nvPr>
        </p:nvSpPr>
        <p:spPr>
          <a:xfrm>
            <a:off x="923925" y="3257550"/>
            <a:ext cx="73914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3625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32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8802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61373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993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992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980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488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642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838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76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325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747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5300" b="1" dirty="0" err="1"/>
              <a:t>Pengolahan</a:t>
            </a:r>
            <a:r>
              <a:rPr lang="en-US" sz="5300" b="1" dirty="0"/>
              <a:t> Citra </a:t>
            </a:r>
            <a:r>
              <a:rPr lang="id-ID" sz="5300" b="1" dirty="0"/>
              <a:t>Dan Visi Komputer</a:t>
            </a:r>
            <a:br>
              <a:rPr lang="en-US" b="1" dirty="0"/>
            </a:br>
            <a:r>
              <a:rPr lang="id-ID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PCVK</a:t>
            </a:r>
            <a:br>
              <a:rPr lang="id-ID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ID" dirty="0"/>
              <a:t>RTI235007</a:t>
            </a:r>
            <a:endParaRPr lang="en-US" sz="7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64167"/>
            <a:ext cx="9144000" cy="1655762"/>
          </a:xfrm>
        </p:spPr>
        <p:txBody>
          <a:bodyPr>
            <a:normAutofit/>
          </a:bodyPr>
          <a:lstStyle/>
          <a:p>
            <a:r>
              <a:rPr lang="en-ID" b="1" dirty="0"/>
              <a:t>MORFOLOGI</a:t>
            </a:r>
            <a:endParaRPr lang="en-ID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id-ID" sz="15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TEACHING TEAM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MATA KULIAH </a:t>
            </a:r>
            <a:r>
              <a:rPr lang="id-ID" sz="15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PENGOLAHAN CITRA DAN VISI KOMPUTER</a:t>
            </a:r>
            <a:r>
              <a:rPr lang="en-US" sz="15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3573D-6693-5284-91D9-C28EE73ED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+mn-lt"/>
              </a:rPr>
              <a:t>Structuring Element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42581C-5E54-A07C-423A-F33CC82E1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782836"/>
            <a:ext cx="10515600" cy="243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62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753" y="199748"/>
            <a:ext cx="9689750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Dilasi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FC422-1F2E-4E1C-A364-CD8D4BED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5753" y="1885071"/>
            <a:ext cx="10700323" cy="4293786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Salah </a:t>
            </a:r>
            <a:r>
              <a:rPr lang="en-US" sz="2400" dirty="0" err="1"/>
              <a:t>satu</a:t>
            </a:r>
            <a:r>
              <a:rPr lang="en-US" sz="2400" dirty="0"/>
              <a:t> </a:t>
            </a:r>
            <a:r>
              <a:rPr lang="en-US" sz="2400" dirty="0" err="1"/>
              <a:t>wujud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operasi</a:t>
            </a:r>
            <a:r>
              <a:rPr lang="en-US" sz="2400" dirty="0"/>
              <a:t> </a:t>
            </a:r>
            <a:r>
              <a:rPr lang="en-US" sz="2400" dirty="0" err="1"/>
              <a:t>morfologi</a:t>
            </a:r>
            <a:r>
              <a:rPr lang="en-US" sz="2400" dirty="0"/>
              <a:t> </a:t>
            </a:r>
            <a:r>
              <a:rPr lang="en-US" sz="2400" dirty="0" err="1"/>
              <a:t>memiliki</a:t>
            </a:r>
            <a:r>
              <a:rPr lang="en-US" sz="2400" dirty="0"/>
              <a:t> </a:t>
            </a:r>
            <a:r>
              <a:rPr lang="en-US" sz="2400" dirty="0" err="1"/>
              <a:t>tujuan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memperbesar</a:t>
            </a:r>
            <a:r>
              <a:rPr lang="en-US" sz="2400" dirty="0"/>
              <a:t> </a:t>
            </a:r>
            <a:r>
              <a:rPr lang="en-US" sz="2400" dirty="0" err="1"/>
              <a:t>ukuran</a:t>
            </a:r>
            <a:r>
              <a:rPr lang="en-US" sz="2400" dirty="0"/>
              <a:t> </a:t>
            </a:r>
            <a:r>
              <a:rPr lang="en-US" sz="2400" dirty="0" err="1"/>
              <a:t>segmen</a:t>
            </a:r>
            <a:r>
              <a:rPr lang="en-US" sz="2400" dirty="0"/>
              <a:t> </a:t>
            </a:r>
            <a:r>
              <a:rPr lang="en-US" sz="2400" dirty="0" err="1"/>
              <a:t>objek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menambah</a:t>
            </a:r>
            <a:r>
              <a:rPr lang="en-US" sz="2400" dirty="0"/>
              <a:t> </a:t>
            </a:r>
            <a:r>
              <a:rPr lang="en-US" sz="2400" dirty="0" err="1"/>
              <a:t>lapisan</a:t>
            </a:r>
            <a:r>
              <a:rPr lang="en-US" sz="2400" dirty="0"/>
              <a:t> di </a:t>
            </a:r>
            <a:r>
              <a:rPr lang="en-US" sz="2400" dirty="0" err="1"/>
              <a:t>sekeliling</a:t>
            </a:r>
            <a:r>
              <a:rPr lang="en-US" sz="2400" dirty="0"/>
              <a:t> </a:t>
            </a:r>
            <a:r>
              <a:rPr lang="en-US" sz="2400" dirty="0" err="1"/>
              <a:t>objek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2060"/>
                </a:solidFill>
              </a:rPr>
              <a:t>Cara</a:t>
            </a:r>
            <a:r>
              <a:rPr lang="en-US" sz="2400" dirty="0"/>
              <a:t>:</a:t>
            </a:r>
          </a:p>
          <a:p>
            <a:pPr lvl="1">
              <a:lnSpc>
                <a:spcPct val="150000"/>
              </a:lnSpc>
            </a:pPr>
            <a:r>
              <a:rPr lang="en-US" sz="2200" dirty="0" err="1"/>
              <a:t>Mengubah</a:t>
            </a:r>
            <a:r>
              <a:rPr lang="en-US" sz="2200" dirty="0"/>
              <a:t> </a:t>
            </a:r>
            <a:r>
              <a:rPr lang="en-US" sz="2200" dirty="0" err="1"/>
              <a:t>semua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latar</a:t>
            </a:r>
            <a:r>
              <a:rPr lang="en-US" sz="2200" dirty="0"/>
              <a:t> yang </a:t>
            </a:r>
            <a:r>
              <a:rPr lang="en-US" sz="2200" dirty="0" err="1"/>
              <a:t>bertetangga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batas</a:t>
            </a:r>
            <a:r>
              <a:rPr lang="en-US" sz="2200" dirty="0"/>
              <a:t> </a:t>
            </a:r>
            <a:r>
              <a:rPr lang="en-US" sz="2200" dirty="0" err="1"/>
              <a:t>menjadi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objek</a:t>
            </a:r>
            <a:r>
              <a:rPr lang="en-US" sz="2200" dirty="0"/>
              <a:t>, </a:t>
            </a:r>
            <a:r>
              <a:rPr lang="en-US" sz="2200" dirty="0" err="1"/>
              <a:t>atau</a:t>
            </a:r>
            <a:r>
              <a:rPr lang="en-US" sz="2200" dirty="0"/>
              <a:t> </a:t>
            </a:r>
            <a:r>
              <a:rPr lang="en-US" sz="2200" dirty="0" err="1"/>
              <a:t>lebih</a:t>
            </a:r>
            <a:r>
              <a:rPr lang="en-US" sz="2200" dirty="0"/>
              <a:t> </a:t>
            </a:r>
            <a:r>
              <a:rPr lang="en-US" sz="2200" dirty="0" err="1"/>
              <a:t>mudahnya</a:t>
            </a:r>
            <a:r>
              <a:rPr lang="en-US" sz="2200" dirty="0"/>
              <a:t> set </a:t>
            </a:r>
            <a:r>
              <a:rPr lang="en-US" sz="2200" dirty="0" err="1"/>
              <a:t>setiap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yang </a:t>
            </a:r>
            <a:r>
              <a:rPr lang="en-US" sz="2200" dirty="0" err="1"/>
              <a:t>tetangganya</a:t>
            </a:r>
            <a:r>
              <a:rPr lang="en-US" sz="2200" dirty="0"/>
              <a:t> </a:t>
            </a:r>
            <a:r>
              <a:rPr lang="en-US" sz="2200" dirty="0" err="1"/>
              <a:t>adalah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objek</a:t>
            </a:r>
            <a:r>
              <a:rPr lang="en-US" sz="2200" dirty="0"/>
              <a:t> </a:t>
            </a:r>
            <a:r>
              <a:rPr lang="en-US" sz="2200" dirty="0" err="1"/>
              <a:t>menjadi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objek</a:t>
            </a:r>
            <a:r>
              <a:rPr lang="en-US" sz="2200" dirty="0"/>
              <a:t>. </a:t>
            </a:r>
          </a:p>
          <a:p>
            <a:pPr lvl="1">
              <a:lnSpc>
                <a:spcPct val="150000"/>
              </a:lnSpc>
            </a:pPr>
            <a:r>
              <a:rPr lang="en-US" sz="2200" dirty="0" err="1"/>
              <a:t>Mengubah</a:t>
            </a:r>
            <a:r>
              <a:rPr lang="en-US" sz="2200" dirty="0"/>
              <a:t> </a:t>
            </a:r>
            <a:r>
              <a:rPr lang="en-US" sz="2200" dirty="0" err="1"/>
              <a:t>semua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di </a:t>
            </a:r>
            <a:r>
              <a:rPr lang="en-US" sz="2200" dirty="0" err="1"/>
              <a:t>sekeliling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batas</a:t>
            </a:r>
            <a:r>
              <a:rPr lang="en-US" sz="2200" dirty="0"/>
              <a:t> </a:t>
            </a:r>
            <a:r>
              <a:rPr lang="en-US" sz="2200" dirty="0" err="1"/>
              <a:t>menjadi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objek</a:t>
            </a:r>
            <a:r>
              <a:rPr lang="en-US" sz="2200" dirty="0"/>
              <a:t>, </a:t>
            </a:r>
            <a:r>
              <a:rPr lang="en-US" sz="2200" dirty="0" err="1"/>
              <a:t>atau</a:t>
            </a:r>
            <a:r>
              <a:rPr lang="en-US" sz="2200" dirty="0"/>
              <a:t> </a:t>
            </a:r>
            <a:r>
              <a:rPr lang="en-US" sz="2200" dirty="0" err="1"/>
              <a:t>lebih</a:t>
            </a:r>
            <a:r>
              <a:rPr lang="en-US" sz="2200" dirty="0"/>
              <a:t> </a:t>
            </a:r>
            <a:r>
              <a:rPr lang="en-US" sz="2200" dirty="0" err="1"/>
              <a:t>mudahnya</a:t>
            </a:r>
            <a:r>
              <a:rPr lang="en-US" sz="2200" dirty="0"/>
              <a:t> set </a:t>
            </a:r>
            <a:r>
              <a:rPr lang="en-US" sz="2200" dirty="0" err="1"/>
              <a:t>semua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tetangga</a:t>
            </a:r>
            <a:r>
              <a:rPr lang="en-US" sz="2200" dirty="0"/>
              <a:t> </a:t>
            </a:r>
            <a:r>
              <a:rPr lang="en-US" sz="2200" dirty="0" err="1"/>
              <a:t>sebuah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objek</a:t>
            </a:r>
            <a:r>
              <a:rPr lang="en-US" sz="2200" dirty="0"/>
              <a:t> </a:t>
            </a:r>
            <a:r>
              <a:rPr lang="en-US" sz="2200" dirty="0" err="1"/>
              <a:t>menjadi</a:t>
            </a:r>
            <a:r>
              <a:rPr lang="en-US" sz="2200" dirty="0"/>
              <a:t> </a:t>
            </a:r>
            <a:r>
              <a:rPr lang="en-US" sz="2200" dirty="0" err="1"/>
              <a:t>titik</a:t>
            </a:r>
            <a:r>
              <a:rPr lang="en-US" sz="2200" dirty="0"/>
              <a:t> </a:t>
            </a:r>
            <a:r>
              <a:rPr lang="en-US" sz="2200" dirty="0" err="1"/>
              <a:t>objek</a:t>
            </a:r>
            <a:r>
              <a:rPr lang="en-US" sz="2200" dirty="0"/>
              <a:t>.</a:t>
            </a:r>
          </a:p>
          <a:p>
            <a:pPr>
              <a:lnSpc>
                <a:spcPct val="150000"/>
              </a:lnSpc>
            </a:pPr>
            <a:endParaRPr lang="en-US" sz="2200" dirty="0"/>
          </a:p>
          <a:p>
            <a:pPr lvl="1">
              <a:lnSpc>
                <a:spcPct val="150000"/>
              </a:lnSpc>
            </a:pPr>
            <a:endParaRPr lang="en-US" sz="22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33989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551" y="199748"/>
            <a:ext cx="9731952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Dilasi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FC422-1F2E-4E1C-A364-CD8D4BED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551" y="1983545"/>
            <a:ext cx="10742526" cy="41953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/>
              <a:t>Operasi</a:t>
            </a:r>
            <a:r>
              <a:rPr lang="en-US" sz="2400" dirty="0"/>
              <a:t> </a:t>
            </a:r>
            <a:r>
              <a:rPr lang="en-US" sz="2400" dirty="0" err="1"/>
              <a:t>dilasi</a:t>
            </a:r>
            <a:r>
              <a:rPr lang="en-US" sz="2400" dirty="0"/>
              <a:t> juga </a:t>
            </a:r>
            <a:r>
              <a:rPr lang="en-US" sz="2400" dirty="0" err="1"/>
              <a:t>digunakan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mendapatkan</a:t>
            </a:r>
            <a:r>
              <a:rPr lang="en-US" sz="2400" dirty="0"/>
              <a:t> </a:t>
            </a:r>
            <a:r>
              <a:rPr lang="en-US" sz="2400" dirty="0" err="1"/>
              <a:t>gambar</a:t>
            </a:r>
            <a:r>
              <a:rPr lang="en-US" sz="2400" dirty="0"/>
              <a:t> yang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lebar</a:t>
            </a:r>
            <a:r>
              <a:rPr lang="en-US" sz="2400" dirty="0"/>
              <a:t> </a:t>
            </a:r>
            <a:r>
              <a:rPr lang="en-US" sz="2400" dirty="0" err="1"/>
              <a:t>dirumuskan</a:t>
            </a:r>
            <a:r>
              <a:rPr lang="en-US" sz="2400" dirty="0"/>
              <a:t> </a:t>
            </a:r>
            <a:r>
              <a:rPr lang="en-US" sz="2400" dirty="0" err="1"/>
              <a:t>sebagai</a:t>
            </a:r>
            <a:r>
              <a:rPr lang="en-US" sz="2400" dirty="0"/>
              <a:t> </a:t>
            </a:r>
            <a:r>
              <a:rPr lang="en-US" sz="2400" dirty="0" err="1"/>
              <a:t>berikut</a:t>
            </a:r>
            <a:r>
              <a:rPr lang="en-US" sz="2400" dirty="0"/>
              <a:t> : (Gonzales  &amp;  Woods, 2002):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2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  <p:sp>
        <p:nvSpPr>
          <p:cNvPr id="6" name="Google Shape;217;p20">
            <a:extLst>
              <a:ext uri="{FF2B5EF4-FFF2-40B4-BE49-F238E27FC236}">
                <a16:creationId xmlns:a16="http://schemas.microsoft.com/office/drawing/2014/main" id="{E5096CA0-DC8C-4C14-AB4A-720B6A2F1C24}"/>
              </a:ext>
            </a:extLst>
          </p:cNvPr>
          <p:cNvSpPr txBox="1">
            <a:spLocks/>
          </p:cNvSpPr>
          <p:nvPr/>
        </p:nvSpPr>
        <p:spPr>
          <a:xfrm>
            <a:off x="4262511" y="3220041"/>
            <a:ext cx="6622991" cy="295881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0"/>
              </a:spcBef>
              <a:buSzPts val="2800"/>
              <a:buNone/>
            </a:pPr>
            <a:r>
              <a:rPr lang="en-US" dirty="0"/>
              <a:t>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E789C5-B5C7-46E9-881B-4CA620821FE6}"/>
              </a:ext>
            </a:extLst>
          </p:cNvPr>
          <p:cNvSpPr txBox="1"/>
          <p:nvPr/>
        </p:nvSpPr>
        <p:spPr>
          <a:xfrm>
            <a:off x="1153551" y="4422092"/>
            <a:ext cx="1081559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000" b="0" i="0" dirty="0" err="1">
                <a:effectLst/>
              </a:rPr>
              <a:t>Dilasi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ini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sangat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berguna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ketika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diterapkan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dalam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obyek-obyek</a:t>
            </a:r>
            <a:r>
              <a:rPr lang="en-ID" sz="2000" b="0" i="0" dirty="0">
                <a:effectLst/>
              </a:rPr>
              <a:t> yang </a:t>
            </a:r>
            <a:r>
              <a:rPr lang="en-ID" sz="2000" b="0" i="0" dirty="0" err="1">
                <a:effectLst/>
              </a:rPr>
              <a:t>terputus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dikarenakan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hasil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pengambilan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citra</a:t>
            </a:r>
            <a:r>
              <a:rPr lang="en-ID" sz="2000" b="0" i="0" dirty="0">
                <a:effectLst/>
              </a:rPr>
              <a:t> yang </a:t>
            </a:r>
            <a:r>
              <a:rPr lang="en-ID" sz="2000" b="0" i="0" dirty="0" err="1">
                <a:effectLst/>
              </a:rPr>
              <a:t>terganggu</a:t>
            </a:r>
            <a:r>
              <a:rPr lang="en-ID" sz="2000" b="0" i="0" dirty="0">
                <a:effectLst/>
              </a:rPr>
              <a:t> oleh noise, </a:t>
            </a:r>
            <a:r>
              <a:rPr lang="en-ID" sz="2000" b="0" i="0" dirty="0" err="1">
                <a:effectLst/>
              </a:rPr>
              <a:t>kerusakan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obyek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fisik</a:t>
            </a:r>
            <a:r>
              <a:rPr lang="en-ID" sz="2000" b="0" i="0" dirty="0">
                <a:effectLst/>
              </a:rPr>
              <a:t> yang </a:t>
            </a:r>
            <a:r>
              <a:rPr lang="en-ID" sz="2000" b="0" i="0" dirty="0" err="1">
                <a:effectLst/>
              </a:rPr>
              <a:t>dijadikan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citra</a:t>
            </a:r>
            <a:r>
              <a:rPr lang="en-ID" sz="2000" b="0" i="0" dirty="0">
                <a:effectLst/>
              </a:rPr>
              <a:t> digital, </a:t>
            </a:r>
            <a:r>
              <a:rPr lang="en-ID" sz="2000" b="0" i="0" dirty="0" err="1">
                <a:effectLst/>
              </a:rPr>
              <a:t>atau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disebabkan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resolusi</a:t>
            </a:r>
            <a:r>
              <a:rPr lang="en-ID" sz="2000" b="0" i="0" dirty="0">
                <a:effectLst/>
              </a:rPr>
              <a:t> yang </a:t>
            </a:r>
            <a:r>
              <a:rPr lang="en-ID" sz="2000" b="0" i="0" dirty="0" err="1">
                <a:effectLst/>
              </a:rPr>
              <a:t>jelek,misalnya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teks</a:t>
            </a:r>
            <a:r>
              <a:rPr lang="en-ID" sz="2000" b="0" i="0" dirty="0">
                <a:effectLst/>
              </a:rPr>
              <a:t> pada </a:t>
            </a:r>
            <a:r>
              <a:rPr lang="en-ID" sz="2000" b="0" i="0" dirty="0" err="1">
                <a:effectLst/>
              </a:rPr>
              <a:t>kertas</a:t>
            </a:r>
            <a:r>
              <a:rPr lang="en-ID" sz="2000" b="0" i="0" dirty="0">
                <a:effectLst/>
              </a:rPr>
              <a:t> yang </a:t>
            </a:r>
            <a:r>
              <a:rPr lang="en-ID" sz="2000" b="0" i="0" dirty="0" err="1">
                <a:effectLst/>
              </a:rPr>
              <a:t>sudah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agak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rusak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sehingga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bentuk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hurufnya</a:t>
            </a:r>
            <a:r>
              <a:rPr lang="en-ID" sz="2000" b="0" i="0" dirty="0">
                <a:effectLst/>
              </a:rPr>
              <a:t> </a:t>
            </a:r>
            <a:r>
              <a:rPr lang="en-ID" sz="2000" b="0" i="0" dirty="0" err="1">
                <a:effectLst/>
              </a:rPr>
              <a:t>terputus</a:t>
            </a:r>
            <a:endParaRPr lang="en-ID" sz="2000" dirty="0"/>
          </a:p>
        </p:txBody>
      </p:sp>
    </p:spTree>
    <p:extLst>
      <p:ext uri="{BB962C8B-B14F-4D97-AF65-F5344CB8AC3E}">
        <p14:creationId xmlns:p14="http://schemas.microsoft.com/office/powerpoint/2010/main" val="2686199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Dilasi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963" y="1935408"/>
            <a:ext cx="9144317" cy="33118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96963" y="5318690"/>
            <a:ext cx="914431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Nilai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piksel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keluaran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dihitung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menggunakan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persamaan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berikut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.</a:t>
            </a:r>
            <a:br>
              <a:rPr lang="en-US" sz="2000" dirty="0"/>
            </a:b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Piksel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(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keluaran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) = 1 {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jika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b="1" dirty="0">
                <a:solidFill>
                  <a:srgbClr val="242424"/>
                </a:solidFill>
                <a:latin typeface="source-serif-pro"/>
              </a:rPr>
              <a:t>HIT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}</a:t>
            </a:r>
            <a:br>
              <a:rPr lang="en-US" sz="2000" dirty="0"/>
            </a:b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Piksel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(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keluaran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) = 0 {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sebaliknya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065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171" y="199748"/>
            <a:ext cx="9773332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Dilasi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219EB1-3187-45E7-86C2-77C50C81D7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7309" b="55078"/>
          <a:stretch/>
        </p:blipFill>
        <p:spPr>
          <a:xfrm>
            <a:off x="1112171" y="1969477"/>
            <a:ext cx="3299808" cy="29985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9EF067-DE85-4DC9-B762-033061BE87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055" b="49525"/>
          <a:stretch/>
        </p:blipFill>
        <p:spPr>
          <a:xfrm>
            <a:off x="4411979" y="1966498"/>
            <a:ext cx="3232638" cy="30015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534A20-8E6C-4D12-9ADF-49095789AD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19" t="50654"/>
          <a:stretch/>
        </p:blipFill>
        <p:spPr>
          <a:xfrm>
            <a:off x="7585694" y="1966498"/>
            <a:ext cx="3299809" cy="302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661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617" y="199748"/>
            <a:ext cx="9717886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Dilasi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FC422-1F2E-4E1C-A364-CD8D4BED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617" y="1771096"/>
            <a:ext cx="10197279" cy="4887156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pt-BR" sz="2000" dirty="0"/>
              <a:t>A = { (2,2), (2,3), (2,4), (3,2), (3,3), (3,4), (4,3) }</a:t>
            </a:r>
          </a:p>
          <a:p>
            <a:pPr>
              <a:lnSpc>
                <a:spcPct val="100000"/>
              </a:lnSpc>
            </a:pPr>
            <a:r>
              <a:rPr lang="pt-BR" sz="2000" dirty="0"/>
              <a:t>B = { (-1, 0), (0,0), (1,0) }</a:t>
            </a:r>
          </a:p>
          <a:p>
            <a:pPr>
              <a:lnSpc>
                <a:spcPct val="100000"/>
              </a:lnSpc>
            </a:pPr>
            <a:r>
              <a:rPr lang="it-IT" sz="1800" dirty="0"/>
              <a:t>A Dilasi  B = { </a:t>
            </a:r>
            <a:r>
              <a:rPr lang="it-IT" sz="1800" dirty="0">
                <a:solidFill>
                  <a:srgbClr val="C00000"/>
                </a:solidFill>
              </a:rPr>
              <a:t>(2,2) + (-1, 0) , (2,2) + (0, 0) + (2,2) + (1, 0),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800" dirty="0"/>
              <a:t>		</a:t>
            </a:r>
            <a:r>
              <a:rPr lang="it-IT" sz="1800" dirty="0">
                <a:solidFill>
                  <a:srgbClr val="00B050"/>
                </a:solidFill>
              </a:rPr>
              <a:t>(2,3) + (-1, 0) , (2,3) + (0, 0) + (2,3) + (1, 0),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800" dirty="0"/>
              <a:t>		</a:t>
            </a:r>
            <a:r>
              <a:rPr lang="it-IT" sz="1800" dirty="0">
                <a:solidFill>
                  <a:srgbClr val="0070C0"/>
                </a:solidFill>
              </a:rPr>
              <a:t>(2,4) + (-1, 0) , (2,4) + (0, 0) + (2,4) + (1, 0),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800" dirty="0"/>
              <a:t>		</a:t>
            </a:r>
            <a:r>
              <a:rPr lang="it-IT" sz="1800" dirty="0">
                <a:solidFill>
                  <a:srgbClr val="7030A0"/>
                </a:solidFill>
              </a:rPr>
              <a:t>(3,2) + (-1, 0) , (3,2) + (0, 0) + (3,2) + (1, 0),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800" dirty="0"/>
              <a:t>		</a:t>
            </a:r>
            <a:r>
              <a:rPr lang="it-IT" sz="1800" dirty="0">
                <a:solidFill>
                  <a:schemeClr val="accent6">
                    <a:lumMod val="75000"/>
                  </a:schemeClr>
                </a:solidFill>
              </a:rPr>
              <a:t>(3,3) + (-1, 0) , (3,3) + (0, 0) + (3,3) + (1, 0),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800" dirty="0"/>
              <a:t>		</a:t>
            </a:r>
            <a:r>
              <a:rPr lang="it-IT" sz="1800" dirty="0">
                <a:solidFill>
                  <a:srgbClr val="002060"/>
                </a:solidFill>
              </a:rPr>
              <a:t>(3,4) + (-1, 0) , (3,4) + (0, 0) + (3,4) + (1, 0),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800" dirty="0"/>
              <a:t>		</a:t>
            </a:r>
            <a:r>
              <a:rPr lang="it-IT" sz="1800" dirty="0">
                <a:solidFill>
                  <a:srgbClr val="FFC000"/>
                </a:solidFill>
              </a:rPr>
              <a:t>(4,3) + (-1, 0) , (4,3) + (0, 0) + (4,3) + (1, 0)</a:t>
            </a:r>
            <a:r>
              <a:rPr lang="it-IT" sz="1800" dirty="0"/>
              <a:t> }</a:t>
            </a:r>
          </a:p>
          <a:p>
            <a:pPr marL="1097280" lvl="4" indent="0">
              <a:lnSpc>
                <a:spcPct val="150000"/>
              </a:lnSpc>
              <a:buNone/>
            </a:pPr>
            <a:r>
              <a:rPr lang="pt-BR" sz="1800" dirty="0"/>
              <a:t>= { </a:t>
            </a:r>
            <a:r>
              <a:rPr lang="pt-BR" sz="1800" dirty="0">
                <a:solidFill>
                  <a:srgbClr val="C00000"/>
                </a:solidFill>
              </a:rPr>
              <a:t>(1,2), (2,2), (3,2), </a:t>
            </a:r>
            <a:r>
              <a:rPr lang="pt-BR" sz="1800" dirty="0">
                <a:solidFill>
                  <a:srgbClr val="00B050"/>
                </a:solidFill>
              </a:rPr>
              <a:t>(1,3), (2,3), (3,3), </a:t>
            </a:r>
            <a:r>
              <a:rPr lang="pt-BR" sz="1800" dirty="0">
                <a:solidFill>
                  <a:srgbClr val="0070C0"/>
                </a:solidFill>
              </a:rPr>
              <a:t>(1,4), (2,4), (3,4)</a:t>
            </a:r>
            <a:r>
              <a:rPr lang="pt-BR" sz="1800" dirty="0"/>
              <a:t>, </a:t>
            </a:r>
            <a:r>
              <a:rPr lang="pt-BR" sz="1800" dirty="0">
                <a:solidFill>
                  <a:srgbClr val="7030A0"/>
                </a:solidFill>
              </a:rPr>
              <a:t>(2,2), (3,2), (4,2), </a:t>
            </a:r>
            <a:r>
              <a:rPr lang="pt-BR" sz="1800" dirty="0">
                <a:solidFill>
                  <a:schemeClr val="accent6">
                    <a:lumMod val="75000"/>
                  </a:schemeClr>
                </a:solidFill>
              </a:rPr>
              <a:t>(2,3), (3,3), (4,3), </a:t>
            </a:r>
            <a:r>
              <a:rPr lang="pt-BR" sz="1800" dirty="0"/>
              <a:t>(</a:t>
            </a:r>
            <a:r>
              <a:rPr lang="pt-BR" sz="1800" dirty="0">
                <a:solidFill>
                  <a:srgbClr val="002060"/>
                </a:solidFill>
              </a:rPr>
              <a:t>2,4), (3,4), (4,4), </a:t>
            </a:r>
            <a:r>
              <a:rPr lang="pt-BR" sz="1800" dirty="0">
                <a:solidFill>
                  <a:srgbClr val="FFC000"/>
                </a:solidFill>
              </a:rPr>
              <a:t>(3,3), (4,3), (5,3) </a:t>
            </a:r>
            <a:r>
              <a:rPr lang="pt-BR" sz="1800" dirty="0"/>
              <a:t>}</a:t>
            </a:r>
          </a:p>
          <a:p>
            <a:pPr marL="1097280" lvl="4" indent="0">
              <a:lnSpc>
                <a:spcPct val="150000"/>
              </a:lnSpc>
              <a:buNone/>
            </a:pPr>
            <a:r>
              <a:rPr lang="pt-BR" sz="1800" dirty="0"/>
              <a:t>= { (1,2), (1,3), (1,4), (2,2), (2,3), (2,4), (3,2), (3,3), (3,4), (4,2), (4,3), (4,4), (5,3) }</a:t>
            </a:r>
          </a:p>
          <a:p>
            <a:pPr marL="1097280" lvl="4" indent="0">
              <a:lnSpc>
                <a:spcPct val="150000"/>
              </a:lnSpc>
              <a:buNone/>
            </a:pPr>
            <a:endParaRPr lang="pt-BR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CB6B3D-0BD3-7E5A-7F6D-453A3AFE7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4428" y="0"/>
            <a:ext cx="1962150" cy="498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384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005" y="199748"/>
            <a:ext cx="9688498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Dilasi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FC422-1F2E-4E1C-A364-CD8D4BED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005" y="1856935"/>
            <a:ext cx="10699071" cy="466769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dirty="0"/>
              <a:t>A = { (2,2), (2,3), (2,4), (3,2), (3,3), (3,4), (4,3) }</a:t>
            </a:r>
          </a:p>
          <a:p>
            <a:pPr>
              <a:lnSpc>
                <a:spcPct val="100000"/>
              </a:lnSpc>
            </a:pPr>
            <a:r>
              <a:rPr lang="pt-BR" sz="2000" dirty="0"/>
              <a:t>B = { (-1, 0), (0,0), (1,0) }</a:t>
            </a:r>
          </a:p>
          <a:p>
            <a:pPr marL="1097280" lvl="4" indent="0">
              <a:lnSpc>
                <a:spcPct val="150000"/>
              </a:lnSpc>
              <a:buNone/>
            </a:pPr>
            <a:endParaRPr lang="pt-BR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7FF65-CC38-49A1-AEFC-6E76EDFAB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185" y="3047022"/>
            <a:ext cx="5199355" cy="28192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17231A-783F-5CC9-177F-E0B4EB4C250B}"/>
              </a:ext>
            </a:extLst>
          </p:cNvPr>
          <p:cNvPicPr/>
          <p:nvPr/>
        </p:nvPicPr>
        <p:blipFill rotWithShape="1">
          <a:blip r:embed="rId3"/>
          <a:srcRect l="35051" t="30161" r="33328" b="13572"/>
          <a:stretch/>
        </p:blipFill>
        <p:spPr bwMode="auto">
          <a:xfrm>
            <a:off x="7146661" y="1856935"/>
            <a:ext cx="4483666" cy="42026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94580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103" y="199748"/>
            <a:ext cx="10058400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Contoh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Efek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Dilasi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F7016A-C364-4B30-AB29-1F1C9519BBA6}"/>
              </a:ext>
            </a:extLst>
          </p:cNvPr>
          <p:cNvPicPr/>
          <p:nvPr/>
        </p:nvPicPr>
        <p:blipFill rotWithShape="1">
          <a:blip r:embed="rId2"/>
          <a:srcRect l="20961" t="36931" r="22610" b="20705"/>
          <a:stretch/>
        </p:blipFill>
        <p:spPr bwMode="auto">
          <a:xfrm>
            <a:off x="2038873" y="2093220"/>
            <a:ext cx="7925846" cy="33451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65274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Contoh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Efek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Dilasi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5065" y="1846263"/>
            <a:ext cx="6241038" cy="443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52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821" y="199748"/>
            <a:ext cx="9675681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Erosi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373EAD-6110-401B-B6E9-4095E670F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9822" y="1997612"/>
            <a:ext cx="10499824" cy="3423360"/>
          </a:xfrm>
        </p:spPr>
        <p:txBody>
          <a:bodyPr>
            <a:normAutofit/>
          </a:bodyPr>
          <a:lstStyle/>
          <a:p>
            <a:r>
              <a:rPr lang="en-US" sz="2400" dirty="0"/>
              <a:t>Salah </a:t>
            </a:r>
            <a:r>
              <a:rPr lang="en-US" sz="2400" dirty="0" err="1"/>
              <a:t>satu</a:t>
            </a:r>
            <a:r>
              <a:rPr lang="en-US" sz="2400" dirty="0"/>
              <a:t> </a:t>
            </a:r>
            <a:r>
              <a:rPr lang="en-US" sz="2400" dirty="0" err="1"/>
              <a:t>wujud</a:t>
            </a:r>
            <a:r>
              <a:rPr lang="en-US" sz="2400" dirty="0"/>
              <a:t> </a:t>
            </a:r>
            <a:r>
              <a:rPr lang="en-US" sz="2400" dirty="0" err="1"/>
              <a:t>operasi</a:t>
            </a:r>
            <a:r>
              <a:rPr lang="en-US" sz="2400" dirty="0"/>
              <a:t> </a:t>
            </a:r>
            <a:r>
              <a:rPr lang="en-US" sz="2400" dirty="0" err="1"/>
              <a:t>morfologi</a:t>
            </a:r>
            <a:r>
              <a:rPr lang="en-US" sz="2400" dirty="0"/>
              <a:t> yang </a:t>
            </a:r>
            <a:r>
              <a:rPr lang="en-US" sz="2400" dirty="0" err="1"/>
              <a:t>berkebalikan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dilasi</a:t>
            </a:r>
            <a:endParaRPr lang="en-US" sz="2400" dirty="0"/>
          </a:p>
          <a:p>
            <a:r>
              <a:rPr lang="en-ID" sz="2400" dirty="0" err="1"/>
              <a:t>Operasi</a:t>
            </a:r>
            <a:r>
              <a:rPr lang="en-ID" sz="2400" dirty="0"/>
              <a:t> </a:t>
            </a:r>
            <a:r>
              <a:rPr lang="en-ID" sz="2400" dirty="0" err="1"/>
              <a:t>ini</a:t>
            </a:r>
            <a:r>
              <a:rPr lang="en-ID" sz="2400" dirty="0"/>
              <a:t> </a:t>
            </a:r>
            <a:r>
              <a:rPr lang="en-ID" sz="2400" dirty="0" err="1"/>
              <a:t>membuat</a:t>
            </a:r>
            <a:r>
              <a:rPr lang="en-ID" sz="2400" dirty="0"/>
              <a:t> </a:t>
            </a:r>
            <a:r>
              <a:rPr lang="en-ID" sz="2400" dirty="0" err="1"/>
              <a:t>objek</a:t>
            </a:r>
            <a:r>
              <a:rPr lang="en-ID" sz="2400" dirty="0"/>
              <a:t> pada </a:t>
            </a:r>
            <a:r>
              <a:rPr lang="en-ID" sz="2400" dirty="0" err="1"/>
              <a:t>suatu</a:t>
            </a:r>
            <a:r>
              <a:rPr lang="en-ID" sz="2400" dirty="0"/>
              <a:t> </a:t>
            </a:r>
            <a:r>
              <a:rPr lang="en-ID" sz="2400" dirty="0" err="1"/>
              <a:t>citra</a:t>
            </a:r>
            <a:r>
              <a:rPr lang="en-ID" sz="2400" dirty="0"/>
              <a:t> </a:t>
            </a:r>
            <a:r>
              <a:rPr lang="en-ID" sz="2400" dirty="0" err="1"/>
              <a:t>menjadi</a:t>
            </a:r>
            <a:r>
              <a:rPr lang="en-ID" sz="2400" dirty="0"/>
              <a:t> </a:t>
            </a:r>
            <a:r>
              <a:rPr lang="en-ID" sz="2400" dirty="0" err="1"/>
              <a:t>lebih</a:t>
            </a:r>
            <a:r>
              <a:rPr lang="en-ID" sz="2400" dirty="0"/>
              <a:t> </a:t>
            </a:r>
            <a:r>
              <a:rPr lang="en-ID" sz="2400" dirty="0" err="1"/>
              <a:t>kecil</a:t>
            </a:r>
            <a:r>
              <a:rPr lang="en-ID" sz="2400" dirty="0"/>
              <a:t> </a:t>
            </a:r>
            <a:r>
              <a:rPr lang="en-ID" sz="2400" dirty="0" err="1"/>
              <a:t>atau</a:t>
            </a:r>
            <a:r>
              <a:rPr lang="en-ID" sz="2400" dirty="0"/>
              <a:t> tipis</a:t>
            </a:r>
          </a:p>
          <a:p>
            <a:r>
              <a:rPr lang="en-ID" sz="2400" b="1" dirty="0">
                <a:solidFill>
                  <a:srgbClr val="002060"/>
                </a:solidFill>
              </a:rPr>
              <a:t>Cara</a:t>
            </a:r>
            <a:r>
              <a:rPr lang="en-ID" sz="2400" dirty="0"/>
              <a:t>:</a:t>
            </a:r>
          </a:p>
          <a:p>
            <a:pPr lvl="1"/>
            <a:r>
              <a:rPr lang="en-ID" sz="2200" dirty="0" err="1"/>
              <a:t>Mengubah</a:t>
            </a:r>
            <a:r>
              <a:rPr lang="en-ID" sz="2200" dirty="0"/>
              <a:t> </a:t>
            </a:r>
            <a:r>
              <a:rPr lang="en-ID" sz="2200" dirty="0" err="1"/>
              <a:t>semua</a:t>
            </a:r>
            <a:r>
              <a:rPr lang="en-ID" sz="2200" dirty="0"/>
              <a:t> </a:t>
            </a:r>
            <a:r>
              <a:rPr lang="en-ID" sz="2200" dirty="0" err="1"/>
              <a:t>titik</a:t>
            </a:r>
            <a:r>
              <a:rPr lang="en-ID" sz="2200" dirty="0"/>
              <a:t> </a:t>
            </a:r>
            <a:r>
              <a:rPr lang="en-ID" sz="2200" dirty="0" err="1"/>
              <a:t>batas</a:t>
            </a:r>
            <a:r>
              <a:rPr lang="en-ID" sz="2200" dirty="0"/>
              <a:t> </a:t>
            </a:r>
            <a:r>
              <a:rPr lang="en-ID" sz="2200" dirty="0" err="1"/>
              <a:t>menjadi</a:t>
            </a:r>
            <a:r>
              <a:rPr lang="en-ID" sz="2200" dirty="0"/>
              <a:t> </a:t>
            </a:r>
            <a:r>
              <a:rPr lang="en-ID" sz="2200" dirty="0" err="1"/>
              <a:t>titik</a:t>
            </a:r>
            <a:r>
              <a:rPr lang="en-ID" sz="2200" dirty="0"/>
              <a:t> </a:t>
            </a:r>
            <a:r>
              <a:rPr lang="en-ID" sz="2200" dirty="0" err="1"/>
              <a:t>latar</a:t>
            </a:r>
            <a:r>
              <a:rPr lang="en-ID" sz="2200" dirty="0"/>
              <a:t> </a:t>
            </a:r>
          </a:p>
          <a:p>
            <a:pPr lvl="1"/>
            <a:r>
              <a:rPr lang="en-ID" sz="2200" dirty="0" err="1"/>
              <a:t>Membuat</a:t>
            </a:r>
            <a:r>
              <a:rPr lang="en-ID" sz="2200" dirty="0"/>
              <a:t> </a:t>
            </a:r>
            <a:r>
              <a:rPr lang="en-ID" sz="2200" dirty="0" err="1"/>
              <a:t>semua</a:t>
            </a:r>
            <a:r>
              <a:rPr lang="en-ID" sz="2200" dirty="0"/>
              <a:t> </a:t>
            </a:r>
            <a:r>
              <a:rPr lang="en-ID" sz="2200" dirty="0" err="1"/>
              <a:t>titik</a:t>
            </a:r>
            <a:r>
              <a:rPr lang="en-ID" sz="2200" dirty="0"/>
              <a:t> di </a:t>
            </a:r>
            <a:r>
              <a:rPr lang="en-ID" sz="2200" dirty="0" err="1"/>
              <a:t>sekeliling</a:t>
            </a:r>
            <a:r>
              <a:rPr lang="en-ID" sz="2200" dirty="0"/>
              <a:t> </a:t>
            </a:r>
            <a:r>
              <a:rPr lang="en-ID" sz="2200" dirty="0" err="1"/>
              <a:t>titik</a:t>
            </a:r>
            <a:r>
              <a:rPr lang="en-ID" sz="2200" dirty="0"/>
              <a:t> </a:t>
            </a:r>
            <a:r>
              <a:rPr lang="en-ID" sz="2200" dirty="0" err="1"/>
              <a:t>latar</a:t>
            </a:r>
            <a:r>
              <a:rPr lang="en-ID" sz="2200" dirty="0"/>
              <a:t> </a:t>
            </a:r>
            <a:r>
              <a:rPr lang="en-ID" sz="2200" dirty="0" err="1"/>
              <a:t>menjadi</a:t>
            </a:r>
            <a:r>
              <a:rPr lang="en-ID" sz="2200" dirty="0"/>
              <a:t> </a:t>
            </a:r>
            <a:r>
              <a:rPr lang="en-ID" sz="2200" dirty="0" err="1"/>
              <a:t>titik</a:t>
            </a:r>
            <a:r>
              <a:rPr lang="en-ID" sz="2200" dirty="0"/>
              <a:t> </a:t>
            </a:r>
            <a:r>
              <a:rPr lang="en-ID" sz="2200" dirty="0" err="1"/>
              <a:t>latar</a:t>
            </a:r>
            <a:endParaRPr lang="en-ID" sz="2200" dirty="0"/>
          </a:p>
          <a:p>
            <a:endParaRPr lang="en-ID" sz="2000" dirty="0"/>
          </a:p>
        </p:txBody>
      </p:sp>
    </p:spTree>
    <p:extLst>
      <p:ext uri="{BB962C8B-B14F-4D97-AF65-F5344CB8AC3E}">
        <p14:creationId xmlns:p14="http://schemas.microsoft.com/office/powerpoint/2010/main" val="1528005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+mn-lt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 </a:t>
            </a:r>
            <a:r>
              <a:rPr lang="en-US" sz="2800" dirty="0" err="1"/>
              <a:t>Morfologi</a:t>
            </a:r>
            <a:endParaRPr lang="en-US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 </a:t>
            </a:r>
            <a:r>
              <a:rPr lang="en-US" sz="2800" dirty="0" err="1"/>
              <a:t>Dilasi</a:t>
            </a:r>
            <a:endParaRPr lang="en-US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 </a:t>
            </a:r>
            <a:r>
              <a:rPr lang="en-US" sz="2800" dirty="0" err="1"/>
              <a:t>Erosi</a:t>
            </a:r>
            <a:endParaRPr lang="en-US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 Opening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 Closing</a:t>
            </a:r>
          </a:p>
        </p:txBody>
      </p:sp>
    </p:spTree>
    <p:extLst>
      <p:ext uri="{BB962C8B-B14F-4D97-AF65-F5344CB8AC3E}">
        <p14:creationId xmlns:p14="http://schemas.microsoft.com/office/powerpoint/2010/main" val="22061025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821" y="85448"/>
            <a:ext cx="9675681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Erosi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6871F6-4E31-4C5F-90C6-CFF1DC6BA3D5}"/>
              </a:ext>
            </a:extLst>
          </p:cNvPr>
          <p:cNvPicPr/>
          <p:nvPr/>
        </p:nvPicPr>
        <p:blipFill rotWithShape="1">
          <a:blip r:embed="rId2"/>
          <a:srcRect l="37435" t="24757" r="32950" b="27495"/>
          <a:stretch/>
        </p:blipFill>
        <p:spPr bwMode="auto">
          <a:xfrm>
            <a:off x="3384033" y="2152357"/>
            <a:ext cx="4662688" cy="38686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18596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821" y="85448"/>
            <a:ext cx="9675681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Erosi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963" y="1894274"/>
            <a:ext cx="8440932" cy="329525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96963" y="5316141"/>
            <a:ext cx="844093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Nilai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piksel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keluaran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dihitung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menggunakan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persamaan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berikut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.</a:t>
            </a:r>
            <a:br>
              <a:rPr lang="en-US" sz="2000" dirty="0"/>
            </a:b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Piksel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(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keluaran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) = </a:t>
            </a:r>
            <a:r>
              <a:rPr lang="en-US" sz="2000" b="1" dirty="0">
                <a:solidFill>
                  <a:srgbClr val="242424"/>
                </a:solidFill>
                <a:latin typeface="source-serif-pro"/>
              </a:rPr>
              <a:t>1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{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jika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</a:t>
            </a:r>
            <a:r>
              <a:rPr lang="en-US" sz="2000" b="1" dirty="0">
                <a:solidFill>
                  <a:srgbClr val="242424"/>
                </a:solidFill>
                <a:latin typeface="source-serif-pro"/>
              </a:rPr>
              <a:t>FIT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}</a:t>
            </a:r>
            <a:br>
              <a:rPr lang="en-US" sz="2000" dirty="0"/>
            </a:b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Piksel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 (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keluaran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) = 0 {</a:t>
            </a:r>
            <a:r>
              <a:rPr lang="en-US" sz="2000" dirty="0" err="1">
                <a:solidFill>
                  <a:srgbClr val="242424"/>
                </a:solidFill>
                <a:latin typeface="source-serif-pro"/>
              </a:rPr>
              <a:t>sebaliknya</a:t>
            </a:r>
            <a:r>
              <a:rPr lang="en-US" sz="2000" dirty="0">
                <a:solidFill>
                  <a:srgbClr val="242424"/>
                </a:solidFill>
                <a:latin typeface="source-serif-pro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97937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2357" y="1908079"/>
            <a:ext cx="6949560" cy="416524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 txBox="1">
            <a:spLocks/>
          </p:cNvSpPr>
          <p:nvPr/>
        </p:nvSpPr>
        <p:spPr>
          <a:xfrm>
            <a:off x="827103" y="199748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Contoh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Efek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id-ID" b="1" dirty="0">
                <a:solidFill>
                  <a:srgbClr val="002060"/>
                </a:solidFill>
                <a:latin typeface="+mn-lt"/>
              </a:rPr>
              <a:t>Erosi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36420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103" y="199748"/>
            <a:ext cx="10058400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Erosi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7CF9577-5843-4389-B627-38F212D86A34}"/>
              </a:ext>
            </a:extLst>
          </p:cNvPr>
          <p:cNvPicPr/>
          <p:nvPr/>
        </p:nvPicPr>
        <p:blipFill rotWithShape="1">
          <a:blip r:embed="rId2"/>
          <a:srcRect l="21155" t="29364" r="22058" b="27405"/>
          <a:stretch/>
        </p:blipFill>
        <p:spPr bwMode="auto">
          <a:xfrm>
            <a:off x="2767001" y="2004106"/>
            <a:ext cx="6657998" cy="28497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A4FEDF-288E-9D29-6A23-5A29C8CBA30F}"/>
              </a:ext>
            </a:extLst>
          </p:cNvPr>
          <p:cNvSpPr txBox="1"/>
          <p:nvPr/>
        </p:nvSpPr>
        <p:spPr>
          <a:xfrm>
            <a:off x="430663" y="6025627"/>
            <a:ext cx="1005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Sumber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: https://devtrik.com/opencv/operasi-morfologi-pada-pengolahan-citra/)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608929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341" y="85448"/>
            <a:ext cx="9797162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Erosi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6AE0C1-7B36-4355-ABA8-5F51A7DF4B65}"/>
              </a:ext>
            </a:extLst>
          </p:cNvPr>
          <p:cNvSpPr txBox="1"/>
          <p:nvPr/>
        </p:nvSpPr>
        <p:spPr>
          <a:xfrm>
            <a:off x="1088341" y="1927864"/>
            <a:ext cx="1098232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/>
              <a:t>𝐴 = {(0,0), (0,1), (0,2), (0,7), (0,8), (0,9), (1,0), (1,1), (1,2), (1,3), (1,7), (1,8), (1,9), (2,0), (2,1), (2,2), (2,4), (2,7), (2,8), (2,9), (3,0), (3,1), (3,2), (3,3), (3,4), (3,5), (3,7), (3,8), (3,9), (4,0), (4,1) ,(4,2), (4,4), (4,5), (4,6), (4,7), (4,8), (4,9), (5,0), (5,1), (5,2), (5,5), (5,6), (5,7), (5,8), (5,9), (6,0), (6,1), (6,2), (6,6), (6,7), (6,8), (6,9), (7,0), (7,1), (7,2), (7,7), (7,8), (7,9), (8,0), (8,1), (8,2), (8,7), (8,8), (8,9), (9,0), (9,1), (9,2), (9,7), (9,8), (9,9)}</a:t>
            </a:r>
          </a:p>
          <a:p>
            <a:endParaRPr lang="en-ID" dirty="0"/>
          </a:p>
          <a:p>
            <a:r>
              <a:rPr lang="en-ID" dirty="0"/>
              <a:t>𝐵 = {(−1,0), (0, −1), (0,0), (0,1), (1,0)}</a:t>
            </a:r>
          </a:p>
          <a:p>
            <a:endParaRPr lang="en-ID" dirty="0"/>
          </a:p>
          <a:p>
            <a:r>
              <a:rPr lang="en-ID" dirty="0"/>
              <a:t>𝐴 ⊝ 𝐵 ={(1,1), (1,2), (1,8), (2,1), (2,2), (2,3), (2,8), (3,1), (3,2), (3,4), (3,8), (4,1), (4,5), (4,7), (4,8), (4,9), (5,0), (5,1), (5,6), (5,7), (5,8), (6,1), (6,7), (6,8), (7,1), (7,8), (8,1), (8,8)}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2D06A5-FFFC-4E20-80A8-A3FF10084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0428" y="4513187"/>
            <a:ext cx="5357301" cy="179159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409078" y="3319975"/>
            <a:ext cx="333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rgbClr val="FF0000"/>
                </a:solidFill>
              </a:rPr>
              <a:t>JELASKAN PERHITUNGANNYA INI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672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B930F-6C57-2A82-C821-9144C7086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Perbedaan</a:t>
            </a:r>
            <a:r>
              <a:rPr lang="en-US" b="1" dirty="0"/>
              <a:t> Hasil Erosi - </a:t>
            </a:r>
            <a:r>
              <a:rPr lang="en-US" b="1" dirty="0" err="1"/>
              <a:t>Dilasi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8B62B-0432-DF45-C450-2EDAFB705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84D113A-84CA-9712-C225-31A016B0B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" y="2006600"/>
            <a:ext cx="12065000" cy="28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8072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617" y="452966"/>
            <a:ext cx="9717886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Opening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FC422-1F2E-4E1C-A364-CD8D4BED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617" y="2039815"/>
            <a:ext cx="10728459" cy="4139042"/>
          </a:xfrm>
        </p:spPr>
        <p:txBody>
          <a:bodyPr>
            <a:normAutofit/>
          </a:bodyPr>
          <a:lstStyle/>
          <a:p>
            <a:r>
              <a:rPr lang="en-US" sz="2400" dirty="0" err="1"/>
              <a:t>Kombinasi</a:t>
            </a:r>
            <a:r>
              <a:rPr lang="en-US" sz="2400" dirty="0"/>
              <a:t> </a:t>
            </a:r>
            <a:r>
              <a:rPr lang="en-US" sz="2400" dirty="0" err="1"/>
              <a:t>antara</a:t>
            </a:r>
            <a:r>
              <a:rPr lang="en-US" sz="2400" dirty="0"/>
              <a:t> </a:t>
            </a:r>
            <a:r>
              <a:rPr lang="en-US" sz="2400" b="1" u="sng" dirty="0" err="1">
                <a:solidFill>
                  <a:srgbClr val="FF0000"/>
                </a:solidFill>
              </a:rPr>
              <a:t>operasi</a:t>
            </a:r>
            <a:r>
              <a:rPr lang="en-US" sz="2400" b="1" u="sng" dirty="0">
                <a:solidFill>
                  <a:srgbClr val="FF0000"/>
                </a:solidFill>
              </a:rPr>
              <a:t> </a:t>
            </a:r>
            <a:r>
              <a:rPr lang="en-US" sz="2400" b="1" u="sng" dirty="0" err="1">
                <a:solidFill>
                  <a:srgbClr val="FF0000"/>
                </a:solidFill>
              </a:rPr>
              <a:t>erosi</a:t>
            </a:r>
            <a:r>
              <a:rPr lang="en-US" sz="2400" b="1" u="sng" dirty="0">
                <a:solidFill>
                  <a:srgbClr val="FF0000"/>
                </a:solidFill>
              </a:rPr>
              <a:t> dan </a:t>
            </a:r>
            <a:r>
              <a:rPr lang="en-US" sz="2400" b="1" u="sng" dirty="0" err="1">
                <a:solidFill>
                  <a:srgbClr val="FF0000"/>
                </a:solidFill>
              </a:rPr>
              <a:t>dilasi</a:t>
            </a:r>
            <a:r>
              <a:rPr lang="en-US" sz="2400" b="1" u="sng" dirty="0">
                <a:solidFill>
                  <a:srgbClr val="FF0000"/>
                </a:solidFill>
              </a:rPr>
              <a:t> yang </a:t>
            </a:r>
            <a:r>
              <a:rPr lang="en-US" sz="2400" b="1" u="sng" dirty="0" err="1">
                <a:solidFill>
                  <a:srgbClr val="FF0000"/>
                </a:solidFill>
              </a:rPr>
              <a:t>dilakukan</a:t>
            </a:r>
            <a:r>
              <a:rPr lang="en-US" sz="2400" b="1" u="sng" dirty="0">
                <a:solidFill>
                  <a:srgbClr val="FF0000"/>
                </a:solidFill>
              </a:rPr>
              <a:t> </a:t>
            </a:r>
            <a:r>
              <a:rPr lang="en-US" sz="2400" b="1" u="sng" dirty="0" err="1">
                <a:solidFill>
                  <a:srgbClr val="FF0000"/>
                </a:solidFill>
              </a:rPr>
              <a:t>secara</a:t>
            </a:r>
            <a:r>
              <a:rPr lang="en-US" sz="2400" b="1" u="sng" dirty="0">
                <a:solidFill>
                  <a:srgbClr val="FF0000"/>
                </a:solidFill>
              </a:rPr>
              <a:t> </a:t>
            </a:r>
            <a:r>
              <a:rPr lang="en-US" sz="2400" b="1" u="sng" dirty="0" err="1">
                <a:solidFill>
                  <a:srgbClr val="FF0000"/>
                </a:solidFill>
              </a:rPr>
              <a:t>berurutan</a:t>
            </a:r>
            <a:r>
              <a:rPr lang="en-US" sz="2400" dirty="0"/>
              <a:t>, </a:t>
            </a:r>
            <a:r>
              <a:rPr lang="en-US" sz="2400" dirty="0" err="1"/>
              <a:t>tetapi</a:t>
            </a:r>
            <a:r>
              <a:rPr lang="en-US" sz="2400" dirty="0"/>
              <a:t> </a:t>
            </a:r>
            <a:r>
              <a:rPr lang="en-US" sz="2400" dirty="0" err="1"/>
              <a:t>citra</a:t>
            </a:r>
            <a:r>
              <a:rPr lang="en-US" sz="2400" dirty="0"/>
              <a:t> </a:t>
            </a:r>
            <a:r>
              <a:rPr lang="en-US" sz="2400" dirty="0" err="1"/>
              <a:t>asli</a:t>
            </a:r>
            <a:r>
              <a:rPr lang="en-US" sz="2400" dirty="0"/>
              <a:t> </a:t>
            </a:r>
            <a:r>
              <a:rPr lang="en-US" sz="2400" dirty="0" err="1"/>
              <a:t>dierosi</a:t>
            </a:r>
            <a:r>
              <a:rPr lang="en-US" sz="2400" dirty="0"/>
              <a:t> </a:t>
            </a:r>
            <a:r>
              <a:rPr lang="en-US" sz="2400" dirty="0" err="1"/>
              <a:t>terlebih</a:t>
            </a:r>
            <a:r>
              <a:rPr lang="en-US" sz="2400" dirty="0"/>
              <a:t> </a:t>
            </a:r>
            <a:r>
              <a:rPr lang="en-US" sz="2400" dirty="0" err="1"/>
              <a:t>dahulu</a:t>
            </a:r>
            <a:r>
              <a:rPr lang="en-US" sz="2400" dirty="0"/>
              <a:t> </a:t>
            </a:r>
            <a:r>
              <a:rPr lang="en-US" sz="2400" dirty="0" err="1"/>
              <a:t>baru</a:t>
            </a:r>
            <a:r>
              <a:rPr lang="en-US" sz="2400" dirty="0"/>
              <a:t> </a:t>
            </a:r>
            <a:r>
              <a:rPr lang="en-US" sz="2400" dirty="0" err="1"/>
              <a:t>kemudian</a:t>
            </a:r>
            <a:r>
              <a:rPr lang="en-US" sz="2400" dirty="0"/>
              <a:t> </a:t>
            </a:r>
            <a:r>
              <a:rPr lang="en-US" sz="2400" dirty="0" err="1"/>
              <a:t>hasilnya</a:t>
            </a:r>
            <a:r>
              <a:rPr lang="en-US" sz="2400" dirty="0"/>
              <a:t> </a:t>
            </a:r>
            <a:r>
              <a:rPr lang="en-US" sz="2400" dirty="0" err="1"/>
              <a:t>didilasi</a:t>
            </a:r>
            <a:r>
              <a:rPr lang="en-US" sz="2400" dirty="0"/>
              <a:t>, </a:t>
            </a:r>
            <a:r>
              <a:rPr lang="en-US" sz="2400" dirty="0" err="1"/>
              <a:t>menggunakan</a:t>
            </a:r>
            <a:r>
              <a:rPr lang="en-US" sz="2400" dirty="0"/>
              <a:t> SE yang </a:t>
            </a:r>
            <a:r>
              <a:rPr lang="en-US" sz="2400" dirty="0" err="1"/>
              <a:t>sama</a:t>
            </a:r>
            <a:r>
              <a:rPr lang="en-US" sz="2400" dirty="0"/>
              <a:t>. </a:t>
            </a:r>
          </a:p>
          <a:p>
            <a:endParaRPr lang="en-US" sz="2400" dirty="0"/>
          </a:p>
          <a:p>
            <a:r>
              <a:rPr lang="en-US" sz="2400" dirty="0" err="1"/>
              <a:t>Tujuan</a:t>
            </a:r>
            <a:r>
              <a:rPr lang="en-US" sz="2400" dirty="0"/>
              <a:t>: </a:t>
            </a:r>
            <a:r>
              <a:rPr lang="en-US" sz="2400" dirty="0" err="1"/>
              <a:t>memutus</a:t>
            </a:r>
            <a:r>
              <a:rPr lang="en-US" sz="2400" dirty="0"/>
              <a:t> </a:t>
            </a:r>
            <a:r>
              <a:rPr lang="en-US" sz="2400" dirty="0" err="1"/>
              <a:t>bagian-bagian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objek</a:t>
            </a:r>
            <a:r>
              <a:rPr lang="en-US" sz="2400" dirty="0"/>
              <a:t> yang </a:t>
            </a:r>
            <a:r>
              <a:rPr lang="en-US" sz="2400" dirty="0" err="1"/>
              <a:t>hanya</a:t>
            </a:r>
            <a:r>
              <a:rPr lang="en-US" sz="2400" dirty="0"/>
              <a:t> </a:t>
            </a:r>
            <a:r>
              <a:rPr lang="en-US" sz="2400" dirty="0" err="1"/>
              <a:t>terhubung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1 </a:t>
            </a:r>
            <a:r>
              <a:rPr lang="en-US" sz="2400" dirty="0" err="1"/>
              <a:t>atau</a:t>
            </a:r>
            <a:r>
              <a:rPr lang="en-US" sz="2400" dirty="0"/>
              <a:t> 2 </a:t>
            </a:r>
            <a:r>
              <a:rPr lang="en-US" sz="2400" dirty="0" err="1"/>
              <a:t>buah</a:t>
            </a:r>
            <a:r>
              <a:rPr lang="en-US" sz="2400" dirty="0"/>
              <a:t> </a:t>
            </a:r>
            <a:r>
              <a:rPr lang="en-US" sz="2400" dirty="0" err="1"/>
              <a:t>titik</a:t>
            </a:r>
            <a:r>
              <a:rPr lang="en-US" sz="2400" dirty="0"/>
              <a:t> </a:t>
            </a:r>
            <a:r>
              <a:rPr lang="en-US" sz="2400" dirty="0" err="1"/>
              <a:t>saja</a:t>
            </a:r>
            <a:r>
              <a:rPr lang="en-US" sz="2400" dirty="0"/>
              <a:t>, </a:t>
            </a:r>
            <a:r>
              <a:rPr lang="en-US" sz="2400" dirty="0" err="1"/>
              <a:t>atau</a:t>
            </a:r>
            <a:r>
              <a:rPr lang="en-US" sz="2400" dirty="0"/>
              <a:t> </a:t>
            </a:r>
            <a:r>
              <a:rPr lang="en-US" sz="2400" dirty="0" err="1"/>
              <a:t>menghilangkan</a:t>
            </a:r>
            <a:r>
              <a:rPr lang="en-US" sz="2400" dirty="0"/>
              <a:t> </a:t>
            </a:r>
            <a:r>
              <a:rPr lang="en-US" sz="2400" dirty="0" err="1"/>
              <a:t>objek-objek</a:t>
            </a:r>
            <a:r>
              <a:rPr lang="en-US" sz="2400" dirty="0"/>
              <a:t> </a:t>
            </a:r>
            <a:r>
              <a:rPr lang="en-US" sz="2400" dirty="0" err="1"/>
              <a:t>kecil</a:t>
            </a:r>
            <a:r>
              <a:rPr lang="en-US" sz="2400" dirty="0"/>
              <a:t> </a:t>
            </a:r>
            <a:r>
              <a:rPr lang="en-US" sz="2400" dirty="0" err="1"/>
              <a:t>tanpa</a:t>
            </a:r>
            <a:r>
              <a:rPr lang="en-US" sz="2400" dirty="0"/>
              <a:t> </a:t>
            </a:r>
            <a:r>
              <a:rPr lang="en-US" sz="2400" dirty="0" err="1"/>
              <a:t>mengubah</a:t>
            </a:r>
            <a:r>
              <a:rPr lang="en-US" sz="2400" dirty="0"/>
              <a:t> area </a:t>
            </a:r>
            <a:r>
              <a:rPr lang="en-US" sz="2400" dirty="0" err="1"/>
              <a:t>objek</a:t>
            </a:r>
            <a:r>
              <a:rPr lang="en-US" sz="2400" dirty="0"/>
              <a:t> </a:t>
            </a:r>
            <a:r>
              <a:rPr lang="en-US" sz="2400" dirty="0" err="1"/>
              <a:t>secara</a:t>
            </a:r>
            <a:r>
              <a:rPr lang="en-US" sz="2400" dirty="0"/>
              <a:t> </a:t>
            </a:r>
            <a:r>
              <a:rPr lang="en-US" sz="2400" dirty="0" err="1"/>
              <a:t>signifikan</a:t>
            </a:r>
            <a:r>
              <a:rPr 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46483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7547" y="199748"/>
            <a:ext cx="9647956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Opening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FC422-1F2E-4E1C-A364-CD8D4BED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7547" y="1739680"/>
            <a:ext cx="10658529" cy="4439177"/>
          </a:xfrm>
        </p:spPr>
        <p:txBody>
          <a:bodyPr>
            <a:normAutofit/>
          </a:bodyPr>
          <a:lstStyle/>
          <a:p>
            <a:r>
              <a:rPr lang="en-US" sz="2500" dirty="0"/>
              <a:t>Opening </a:t>
            </a:r>
            <a:r>
              <a:rPr lang="en-US" sz="2500" dirty="0" err="1"/>
              <a:t>bersifat</a:t>
            </a:r>
            <a:r>
              <a:rPr lang="en-US" sz="2500" dirty="0"/>
              <a:t> </a:t>
            </a:r>
            <a:r>
              <a:rPr lang="en-US" sz="2500" i="1" dirty="0"/>
              <a:t>idempotent</a:t>
            </a:r>
            <a:r>
              <a:rPr lang="en-US" sz="2500" dirty="0"/>
              <a:t> </a:t>
            </a:r>
            <a:r>
              <a:rPr lang="en-US" sz="2500" dirty="0" err="1"/>
              <a:t>yaitu</a:t>
            </a:r>
            <a:r>
              <a:rPr lang="en-US" sz="2500" dirty="0"/>
              <a:t> </a:t>
            </a:r>
            <a:r>
              <a:rPr lang="en-US" sz="2500" dirty="0" err="1"/>
              <a:t>jika</a:t>
            </a:r>
            <a:r>
              <a:rPr lang="en-US" sz="2500" dirty="0"/>
              <a:t> </a:t>
            </a:r>
            <a:r>
              <a:rPr lang="en-US" sz="2500" dirty="0" err="1"/>
              <a:t>operasi</a:t>
            </a:r>
            <a:r>
              <a:rPr lang="en-US" sz="2500" dirty="0"/>
              <a:t> opening </a:t>
            </a:r>
            <a:r>
              <a:rPr lang="en-US" sz="2500" dirty="0" err="1"/>
              <a:t>diulang-ulang</a:t>
            </a:r>
            <a:r>
              <a:rPr lang="en-US" sz="2500" dirty="0"/>
              <a:t>, </a:t>
            </a:r>
            <a:r>
              <a:rPr lang="en-US" sz="2500" dirty="0" err="1"/>
              <a:t>tidak</a:t>
            </a:r>
            <a:r>
              <a:rPr lang="en-US" sz="2500" dirty="0"/>
              <a:t> </a:t>
            </a:r>
            <a:r>
              <a:rPr lang="en-US" sz="2500" dirty="0" err="1"/>
              <a:t>berdampak</a:t>
            </a:r>
            <a:r>
              <a:rPr lang="en-US" sz="2500" dirty="0"/>
              <a:t> </a:t>
            </a:r>
            <a:r>
              <a:rPr lang="en-US" sz="2500" dirty="0" err="1"/>
              <a:t>berkelanjutan</a:t>
            </a:r>
            <a:r>
              <a:rPr lang="en-US" sz="2500" dirty="0"/>
              <a:t>.</a:t>
            </a:r>
          </a:p>
          <a:p>
            <a:r>
              <a:rPr lang="en-US" sz="2500" dirty="0" err="1"/>
              <a:t>Operasi</a:t>
            </a:r>
            <a:r>
              <a:rPr lang="en-US" sz="2500" dirty="0"/>
              <a:t> opening </a:t>
            </a:r>
            <a:r>
              <a:rPr lang="en-US" sz="2500" dirty="0" err="1"/>
              <a:t>menggunakan</a:t>
            </a:r>
            <a:r>
              <a:rPr lang="en-US" sz="2500" dirty="0"/>
              <a:t> </a:t>
            </a:r>
            <a:r>
              <a:rPr lang="en-US" sz="2500" dirty="0" err="1"/>
              <a:t>persamaan</a:t>
            </a:r>
            <a:r>
              <a:rPr lang="en-US" sz="2500" dirty="0"/>
              <a:t> </a:t>
            </a:r>
            <a:r>
              <a:rPr lang="en-US" sz="2500" dirty="0" err="1"/>
              <a:t>sebagai</a:t>
            </a:r>
            <a:r>
              <a:rPr lang="en-US" sz="2500" dirty="0"/>
              <a:t> </a:t>
            </a:r>
            <a:r>
              <a:rPr lang="en-US" sz="2500" dirty="0" err="1"/>
              <a:t>berikut</a:t>
            </a:r>
            <a:r>
              <a:rPr lang="en-US" sz="2500" dirty="0"/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764A6E-E3E9-450C-B376-8AB6E0E708DF}"/>
              </a:ext>
            </a:extLst>
          </p:cNvPr>
          <p:cNvPicPr/>
          <p:nvPr/>
        </p:nvPicPr>
        <p:blipFill rotWithShape="1">
          <a:blip r:embed="rId2"/>
          <a:srcRect l="33717" t="36274" r="53329" b="58979"/>
          <a:stretch/>
        </p:blipFill>
        <p:spPr bwMode="auto">
          <a:xfrm>
            <a:off x="4534588" y="3052689"/>
            <a:ext cx="3061965" cy="5643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004E61-9B1E-4898-AC1F-F6A9B878D384}"/>
              </a:ext>
            </a:extLst>
          </p:cNvPr>
          <p:cNvPicPr/>
          <p:nvPr/>
        </p:nvPicPr>
        <p:blipFill rotWithShape="1">
          <a:blip r:embed="rId3"/>
          <a:srcRect l="21522" t="38932" r="22443" b="33022"/>
          <a:stretch/>
        </p:blipFill>
        <p:spPr bwMode="auto">
          <a:xfrm>
            <a:off x="1647994" y="3630519"/>
            <a:ext cx="9237509" cy="25990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828886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rgbClr val="002060"/>
                </a:solidFill>
                <a:latin typeface="+mn-lt"/>
              </a:rPr>
              <a:t>Opening</a:t>
            </a:r>
            <a:endParaRPr dirty="0"/>
          </a:p>
        </p:txBody>
      </p:sp>
      <p:sp>
        <p:nvSpPr>
          <p:cNvPr id="294" name="Google Shape;294;p3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SE Circle 11</a:t>
            </a:r>
            <a:endParaRPr dirty="0"/>
          </a:p>
        </p:txBody>
      </p:sp>
      <p:pic>
        <p:nvPicPr>
          <p:cNvPr id="295" name="Google Shape;295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12249" y="2466975"/>
            <a:ext cx="5567502" cy="2763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145" y="199748"/>
            <a:ext cx="9816358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FC422-1F2E-4E1C-A364-CD8D4BED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145" y="1983545"/>
            <a:ext cx="10826932" cy="4195312"/>
          </a:xfrm>
        </p:spPr>
        <p:txBody>
          <a:bodyPr>
            <a:normAutofit/>
          </a:bodyPr>
          <a:lstStyle/>
          <a:p>
            <a:r>
              <a:rPr lang="en-US" sz="2500" dirty="0" err="1"/>
              <a:t>Kombinasi</a:t>
            </a:r>
            <a:r>
              <a:rPr lang="en-US" sz="2500" dirty="0"/>
              <a:t> </a:t>
            </a:r>
            <a:r>
              <a:rPr lang="en-US" sz="2500" dirty="0" err="1"/>
              <a:t>antara</a:t>
            </a:r>
            <a:r>
              <a:rPr lang="en-US" sz="2500" dirty="0"/>
              <a:t> </a:t>
            </a:r>
            <a:r>
              <a:rPr lang="en-US" sz="2500" b="1" u="sng" dirty="0" err="1">
                <a:solidFill>
                  <a:srgbClr val="FF0000"/>
                </a:solidFill>
              </a:rPr>
              <a:t>operasi</a:t>
            </a:r>
            <a:r>
              <a:rPr lang="en-US" sz="2500" b="1" u="sng" dirty="0">
                <a:solidFill>
                  <a:srgbClr val="FF0000"/>
                </a:solidFill>
              </a:rPr>
              <a:t> </a:t>
            </a:r>
            <a:r>
              <a:rPr lang="en-US" sz="2500" b="1" u="sng" dirty="0" err="1">
                <a:solidFill>
                  <a:srgbClr val="FF0000"/>
                </a:solidFill>
              </a:rPr>
              <a:t>dilasi</a:t>
            </a:r>
            <a:r>
              <a:rPr lang="en-US" sz="2500" b="1" u="sng" dirty="0">
                <a:solidFill>
                  <a:srgbClr val="FF0000"/>
                </a:solidFill>
              </a:rPr>
              <a:t> dan </a:t>
            </a:r>
            <a:r>
              <a:rPr lang="en-US" sz="2500" b="1" u="sng" dirty="0" err="1">
                <a:solidFill>
                  <a:srgbClr val="FF0000"/>
                </a:solidFill>
              </a:rPr>
              <a:t>erosi</a:t>
            </a:r>
            <a:r>
              <a:rPr lang="en-US" sz="2500" b="1" u="sng" dirty="0">
                <a:solidFill>
                  <a:srgbClr val="FF0000"/>
                </a:solidFill>
              </a:rPr>
              <a:t> yang </a:t>
            </a:r>
            <a:r>
              <a:rPr lang="en-US" sz="2500" b="1" u="sng" dirty="0" err="1">
                <a:solidFill>
                  <a:srgbClr val="FF0000"/>
                </a:solidFill>
              </a:rPr>
              <a:t>dilakukan</a:t>
            </a:r>
            <a:r>
              <a:rPr lang="en-US" sz="2500" b="1" u="sng" dirty="0">
                <a:solidFill>
                  <a:srgbClr val="FF0000"/>
                </a:solidFill>
              </a:rPr>
              <a:t> </a:t>
            </a:r>
            <a:r>
              <a:rPr lang="en-US" sz="2500" b="1" u="sng" dirty="0" err="1">
                <a:solidFill>
                  <a:srgbClr val="FF0000"/>
                </a:solidFill>
              </a:rPr>
              <a:t>secara</a:t>
            </a:r>
            <a:r>
              <a:rPr lang="en-US" sz="2500" b="1" u="sng" dirty="0">
                <a:solidFill>
                  <a:srgbClr val="FF0000"/>
                </a:solidFill>
              </a:rPr>
              <a:t> </a:t>
            </a:r>
            <a:r>
              <a:rPr lang="en-US" sz="2500" b="1" u="sng" dirty="0" err="1">
                <a:solidFill>
                  <a:srgbClr val="FF0000"/>
                </a:solidFill>
              </a:rPr>
              <a:t>berurutan</a:t>
            </a:r>
            <a:r>
              <a:rPr lang="en-US" sz="2500" dirty="0"/>
              <a:t>. </a:t>
            </a:r>
          </a:p>
          <a:p>
            <a:r>
              <a:rPr lang="en-US" sz="2500" dirty="0" err="1"/>
              <a:t>Tujuan</a:t>
            </a:r>
            <a:r>
              <a:rPr lang="en-US" sz="2500" dirty="0"/>
              <a:t>: </a:t>
            </a:r>
            <a:r>
              <a:rPr lang="en-US" sz="2500" dirty="0" err="1"/>
              <a:t>menutup</a:t>
            </a:r>
            <a:r>
              <a:rPr lang="en-US" sz="2500" dirty="0"/>
              <a:t> </a:t>
            </a:r>
            <a:r>
              <a:rPr lang="en-US" sz="2500" dirty="0" err="1"/>
              <a:t>atau</a:t>
            </a:r>
            <a:r>
              <a:rPr lang="en-US" sz="2500" dirty="0"/>
              <a:t> </a:t>
            </a:r>
            <a:r>
              <a:rPr lang="en-US" sz="2500" dirty="0" err="1"/>
              <a:t>menghilangkan</a:t>
            </a:r>
            <a:r>
              <a:rPr lang="en-US" sz="2500" dirty="0"/>
              <a:t> </a:t>
            </a:r>
            <a:r>
              <a:rPr lang="en-US" sz="2500" dirty="0" err="1"/>
              <a:t>lubang-lubang</a:t>
            </a:r>
            <a:r>
              <a:rPr lang="en-US" sz="2500" dirty="0"/>
              <a:t> </a:t>
            </a:r>
            <a:r>
              <a:rPr lang="en-US" sz="2500" dirty="0" err="1"/>
              <a:t>kecil</a:t>
            </a:r>
            <a:r>
              <a:rPr lang="en-US" sz="2500" dirty="0"/>
              <a:t> yang </a:t>
            </a:r>
            <a:r>
              <a:rPr lang="en-US" sz="2500" dirty="0" err="1"/>
              <a:t>ada</a:t>
            </a:r>
            <a:r>
              <a:rPr lang="en-US" sz="2500" dirty="0"/>
              <a:t> </a:t>
            </a:r>
            <a:r>
              <a:rPr lang="en-US" sz="2500" dirty="0" err="1"/>
              <a:t>dalam</a:t>
            </a:r>
            <a:r>
              <a:rPr lang="en-US" sz="2500" dirty="0"/>
              <a:t> </a:t>
            </a:r>
            <a:r>
              <a:rPr lang="en-US" sz="2500" dirty="0" err="1"/>
              <a:t>segmen</a:t>
            </a:r>
            <a:r>
              <a:rPr lang="en-US" sz="2500" dirty="0"/>
              <a:t> </a:t>
            </a:r>
            <a:r>
              <a:rPr lang="en-US" sz="2500" dirty="0" err="1"/>
              <a:t>objek</a:t>
            </a:r>
            <a:r>
              <a:rPr lang="en-US" sz="2500" dirty="0"/>
              <a:t>, </a:t>
            </a:r>
            <a:r>
              <a:rPr lang="en-US" sz="2500" dirty="0" err="1"/>
              <a:t>serta</a:t>
            </a:r>
            <a:r>
              <a:rPr lang="en-US" sz="2500" dirty="0"/>
              <a:t> </a:t>
            </a:r>
            <a:r>
              <a:rPr lang="en-US" sz="2500" dirty="0" err="1"/>
              <a:t>menggabungkan</a:t>
            </a:r>
            <a:r>
              <a:rPr lang="en-US" sz="2500" dirty="0"/>
              <a:t> </a:t>
            </a:r>
            <a:r>
              <a:rPr lang="en-US" sz="2500" dirty="0" err="1"/>
              <a:t>objek</a:t>
            </a:r>
            <a:r>
              <a:rPr lang="en-US" sz="2500" dirty="0"/>
              <a:t> yang </a:t>
            </a:r>
            <a:r>
              <a:rPr lang="en-US" sz="2500" dirty="0" err="1"/>
              <a:t>berdekatan</a:t>
            </a:r>
            <a:r>
              <a:rPr lang="en-US" sz="2500" dirty="0"/>
              <a:t> </a:t>
            </a:r>
            <a:r>
              <a:rPr lang="en-US" sz="2500" dirty="0" err="1"/>
              <a:t>tanpa</a:t>
            </a:r>
            <a:r>
              <a:rPr lang="en-US" sz="2500" dirty="0"/>
              <a:t> </a:t>
            </a:r>
            <a:r>
              <a:rPr lang="en-US" sz="2500" dirty="0" err="1"/>
              <a:t>mengubah</a:t>
            </a:r>
            <a:r>
              <a:rPr lang="en-US" sz="2500" dirty="0"/>
              <a:t> </a:t>
            </a:r>
            <a:r>
              <a:rPr lang="en-US" sz="2500" dirty="0" err="1"/>
              <a:t>objek</a:t>
            </a:r>
            <a:r>
              <a:rPr lang="en-US" sz="2500" dirty="0"/>
              <a:t> </a:t>
            </a:r>
            <a:r>
              <a:rPr lang="en-US" sz="2500" dirty="0" err="1"/>
              <a:t>secara</a:t>
            </a:r>
            <a:r>
              <a:rPr lang="en-US" sz="2500" dirty="0"/>
              <a:t> </a:t>
            </a:r>
            <a:r>
              <a:rPr lang="en-US" sz="2500" dirty="0" err="1"/>
              <a:t>signifikan</a:t>
            </a:r>
            <a:r>
              <a:rPr lang="en-US" sz="2500" dirty="0"/>
              <a:t>.</a:t>
            </a:r>
          </a:p>
          <a:p>
            <a:r>
              <a:rPr lang="en-US" sz="2500" dirty="0" err="1"/>
              <a:t>Operasi</a:t>
            </a:r>
            <a:r>
              <a:rPr lang="en-US" sz="2500" dirty="0"/>
              <a:t> </a:t>
            </a:r>
            <a:r>
              <a:rPr lang="en-US" sz="2500" i="1" dirty="0"/>
              <a:t>closing </a:t>
            </a:r>
            <a:r>
              <a:rPr lang="en-US" sz="2500" dirty="0" err="1"/>
              <a:t>menggunakan</a:t>
            </a:r>
            <a:r>
              <a:rPr lang="en-US" sz="2500" dirty="0"/>
              <a:t> </a:t>
            </a:r>
            <a:r>
              <a:rPr lang="en-US" sz="2500" dirty="0" err="1"/>
              <a:t>persamaan</a:t>
            </a:r>
            <a:r>
              <a:rPr lang="en-US" sz="2500" dirty="0"/>
              <a:t> </a:t>
            </a:r>
            <a:r>
              <a:rPr lang="en-US" sz="2500" dirty="0" err="1"/>
              <a:t>sebagai</a:t>
            </a:r>
            <a:r>
              <a:rPr lang="en-US" sz="2500" dirty="0"/>
              <a:t> </a:t>
            </a:r>
            <a:r>
              <a:rPr lang="en-US" sz="2500" dirty="0" err="1"/>
              <a:t>berikut</a:t>
            </a:r>
            <a:r>
              <a:rPr lang="en-US" sz="2500" dirty="0"/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FA306B-BC92-497C-94FE-8DA0A3B3B0F4}"/>
              </a:ext>
            </a:extLst>
          </p:cNvPr>
          <p:cNvPicPr/>
          <p:nvPr/>
        </p:nvPicPr>
        <p:blipFill rotWithShape="1">
          <a:blip r:embed="rId2"/>
          <a:srcRect l="34247" t="43707" r="54390" b="50193"/>
          <a:stretch/>
        </p:blipFill>
        <p:spPr bwMode="auto">
          <a:xfrm>
            <a:off x="2903553" y="4468361"/>
            <a:ext cx="2952750" cy="8912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ABF8CE-39B4-49D5-8E00-978F830C91EE}"/>
              </a:ext>
            </a:extLst>
          </p:cNvPr>
          <p:cNvPicPr/>
          <p:nvPr/>
        </p:nvPicPr>
        <p:blipFill rotWithShape="1">
          <a:blip r:embed="rId3"/>
          <a:srcRect l="28030" t="29364" r="29270" b="36976"/>
          <a:stretch/>
        </p:blipFill>
        <p:spPr bwMode="auto">
          <a:xfrm>
            <a:off x="7174522" y="4162426"/>
            <a:ext cx="4489119" cy="201643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18017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Morfologi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Secara etimologi, kata "morfologi" berasal dari kata "morf" yang berarti "bentuk" dan kata "logi" yang berarti "ilmu" sehingga secara harfiah berarti "ilmu tentang bentuk" kata.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6785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41288"/>
            <a:ext cx="4065588" cy="1233487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Closing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D6BAC4-4A26-4F43-B641-D7870B55D946}"/>
              </a:ext>
            </a:extLst>
          </p:cNvPr>
          <p:cNvPicPr/>
          <p:nvPr/>
        </p:nvPicPr>
        <p:blipFill rotWithShape="1">
          <a:blip r:embed="rId2"/>
          <a:srcRect l="49642" t="19914" r="25354" b="41101"/>
          <a:stretch/>
        </p:blipFill>
        <p:spPr bwMode="auto">
          <a:xfrm>
            <a:off x="716691" y="1564791"/>
            <a:ext cx="4253678" cy="37284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Google Shape;325;p35">
            <a:extLst>
              <a:ext uri="{FF2B5EF4-FFF2-40B4-BE49-F238E27FC236}">
                <a16:creationId xmlns:a16="http://schemas.microsoft.com/office/drawing/2014/main" id="{A4F8361B-64F0-4C7F-AB9B-AB2F04DB5FC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8251" y="240262"/>
            <a:ext cx="6309708" cy="57584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13096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F5C850C-AAEF-8E18-D5FE-44EA9A734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" y="2584450"/>
            <a:ext cx="12065000" cy="168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60B125-8002-8F7A-924A-7FB3C4D13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Perbedaan</a:t>
            </a:r>
            <a:r>
              <a:rPr lang="en-US" b="1" dirty="0"/>
              <a:t> Hasil Opening - 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657E8-1162-4215-C80B-D02A13CEB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9753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0FC28-58E1-E08E-3055-DE9A2369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 HAT</a:t>
            </a:r>
            <a:endParaRPr lang="en-ID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216873-EE6E-825C-A932-4F3735EDD59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270510" indent="-270510" algn="just">
                  <a:lnSpc>
                    <a:spcPct val="150000"/>
                  </a:lnSpc>
                  <a:spcAft>
                    <a:spcPts val="800"/>
                  </a:spcAft>
                </a:pP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Top Hat/White Hat Top Hat Transform, juga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dikenal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sebagai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White Hat Transform,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diperoleh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dengan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menghapus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atau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mengurangi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Opening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gambar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dari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gambar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aslinya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. Operator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ini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memberi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fitur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cerah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pada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gambar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yang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lebih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kecil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dari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Structuring Element.</a:t>
                </a:r>
                <a:endParaRPr lang="en-ID" sz="2400" dirty="0">
                  <a:effectLst/>
                  <a:ea typeface="Calibri" panose="020F0502020204030204" pitchFamily="34" charset="0"/>
                </a:endParaRPr>
              </a:p>
              <a:p>
                <a:pPr indent="274320" algn="just">
                  <a:lnSpc>
                    <a:spcPct val="150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h𝑎𝑡</m:t>
                        </m:r>
                      </m:sub>
                    </m:sSub>
                    <m:d>
                      <m:dPr>
                        <m:ctrlPr>
                          <a:rPr lang="en-ID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</m:d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ID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  <a:p>
                <a:endParaRPr lang="en-ID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216873-EE6E-825C-A932-4F3735EDD59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5F7418CE-E563-D8AE-695E-16467D51F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8419" y="3662788"/>
            <a:ext cx="5004854" cy="255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2151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0FC28-58E1-E08E-3055-DE9A2369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 HAT</a:t>
            </a: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16873-EE6E-825C-A932-4F3735EDD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Top-Hat transform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teknik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b="1" dirty="0" err="1"/>
              <a:t>morfologi</a:t>
            </a:r>
            <a:r>
              <a:rPr lang="en-US" b="1" dirty="0"/>
              <a:t> </a:t>
            </a:r>
            <a:r>
              <a:rPr lang="en-US" b="1" dirty="0" err="1"/>
              <a:t>citra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mengekstraksi</a:t>
            </a:r>
            <a:r>
              <a:rPr lang="en-US" dirty="0"/>
              <a:t> </a:t>
            </a:r>
            <a:r>
              <a:rPr lang="en-US" dirty="0" err="1"/>
              <a:t>elemen</a:t>
            </a:r>
            <a:r>
              <a:rPr lang="en-US" dirty="0"/>
              <a:t> </a:t>
            </a:r>
            <a:r>
              <a:rPr lang="en-US" dirty="0" err="1"/>
              <a:t>kecil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detail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.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berguna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tugas</a:t>
            </a:r>
            <a:r>
              <a:rPr lang="en-US" dirty="0"/>
              <a:t>,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pemerataan</a:t>
            </a:r>
            <a:r>
              <a:rPr lang="en-US" dirty="0"/>
              <a:t> </a:t>
            </a:r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citra</a:t>
            </a:r>
            <a:r>
              <a:rPr lang="en-US" dirty="0"/>
              <a:t>. </a:t>
            </a:r>
            <a:r>
              <a:rPr lang="en-US" dirty="0" err="1"/>
              <a:t>Transformasi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perbedaan</a:t>
            </a:r>
            <a:r>
              <a:rPr lang="en-US" dirty="0"/>
              <a:t> </a:t>
            </a:r>
            <a:r>
              <a:rPr lang="en-US" dirty="0" err="1"/>
              <a:t>antara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asli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b="1" dirty="0"/>
              <a:t>opening</a:t>
            </a:r>
            <a:r>
              <a:rPr lang="en-US" dirty="0"/>
              <a:t> (</a:t>
            </a:r>
            <a:r>
              <a:rPr lang="en-US" dirty="0" err="1"/>
              <a:t>erosi</a:t>
            </a:r>
            <a:r>
              <a:rPr lang="en-US" dirty="0"/>
              <a:t> </a:t>
            </a:r>
            <a:r>
              <a:rPr lang="en-US" dirty="0" err="1"/>
              <a:t>diikuti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dilasi</a:t>
            </a:r>
            <a:r>
              <a:rPr lang="en-US" dirty="0"/>
              <a:t>). </a:t>
            </a:r>
            <a:r>
              <a:rPr lang="en-US" dirty="0" err="1"/>
              <a:t>Teknik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bermanfaat</a:t>
            </a:r>
            <a:r>
              <a:rPr lang="en-US" dirty="0"/>
              <a:t>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menyoroti</a:t>
            </a:r>
            <a:r>
              <a:rPr lang="en-US" dirty="0"/>
              <a:t> detail </a:t>
            </a:r>
            <a:r>
              <a:rPr lang="en-US" dirty="0" err="1"/>
              <a:t>objek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terang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r>
              <a:rPr lang="en-US" dirty="0"/>
              <a:t> </a:t>
            </a:r>
            <a:r>
              <a:rPr lang="en-US" dirty="0" err="1"/>
              <a:t>sekitarnya</a:t>
            </a:r>
            <a:r>
              <a:rPr lang="en-US" dirty="0"/>
              <a:t>.</a:t>
            </a:r>
          </a:p>
          <a:p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pemrosesan</a:t>
            </a:r>
            <a:r>
              <a:rPr lang="en-US" dirty="0"/>
              <a:t> </a:t>
            </a:r>
            <a:r>
              <a:rPr lang="en-US" dirty="0" err="1"/>
              <a:t>citra</a:t>
            </a:r>
            <a:r>
              <a:rPr lang="en-US" dirty="0"/>
              <a:t> digital, Top-Hat transform </a:t>
            </a:r>
            <a:r>
              <a:rPr lang="en-US" dirty="0" err="1"/>
              <a:t>sering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mengekstraksi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, </a:t>
            </a:r>
            <a:r>
              <a:rPr lang="en-US" dirty="0" err="1"/>
              <a:t>terutama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situasi</a:t>
            </a:r>
            <a:r>
              <a:rPr lang="en-US" dirty="0"/>
              <a:t> di mana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terang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lingkungan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gelap</a:t>
            </a:r>
            <a:r>
              <a:rPr lang="en-US" dirty="0"/>
              <a:t>. </a:t>
            </a:r>
            <a:r>
              <a:rPr lang="en-US" dirty="0" err="1"/>
              <a:t>Misalnya</a:t>
            </a:r>
            <a:r>
              <a:rPr lang="en-US" dirty="0"/>
              <a:t>,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mendeteksi</a:t>
            </a:r>
            <a:r>
              <a:rPr lang="en-US" dirty="0"/>
              <a:t> </a:t>
            </a:r>
            <a:r>
              <a:rPr lang="en-US" dirty="0" err="1"/>
              <a:t>partikel</a:t>
            </a:r>
            <a:r>
              <a:rPr lang="en-US" dirty="0"/>
              <a:t> </a:t>
            </a:r>
            <a:r>
              <a:rPr lang="en-US" dirty="0" err="1"/>
              <a:t>kecil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fitur-fitur</a:t>
            </a:r>
            <a:r>
              <a:rPr lang="en-US" dirty="0"/>
              <a:t> </a:t>
            </a:r>
            <a:r>
              <a:rPr lang="en-US" dirty="0" err="1"/>
              <a:t>kecil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pemandangan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kompleks</a:t>
            </a:r>
            <a:r>
              <a:rPr lang="en-US" dirty="0"/>
              <a:t>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521362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35604-2100-EBF7-5628-030113512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4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Black Hat</a:t>
            </a:r>
            <a:endParaRPr lang="en-ID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478942-0B3A-12DD-DB83-8C6A5E8B27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270510" indent="-270510" algn="just">
                  <a:lnSpc>
                    <a:spcPct val="150000"/>
                  </a:lnSpc>
                  <a:spcAft>
                    <a:spcPts val="800"/>
                  </a:spcAft>
                </a:pP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Black Hat/Bottom Hat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Transformasi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Black Hat, juga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dikenal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sebagai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Transformasi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 Bottom Hat,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diperoleh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dengan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menghapus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atau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mengurangi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Closing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gambar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dari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gambar</a:t>
                </a:r>
                <a:r>
                  <a:rPr lang="en-ID" sz="2400" b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b="1" dirty="0" err="1">
                    <a:effectLst/>
                    <a:ea typeface="Times New Roman" panose="02020603050405020304" pitchFamily="18" charset="0"/>
                  </a:rPr>
                  <a:t>aslinya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. Operator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ini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memberi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fitur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gelap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pada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gambar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yang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lebih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kecil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dari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Elemen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ID" sz="2400" dirty="0" err="1">
                    <a:effectLst/>
                    <a:ea typeface="Times New Roman" panose="02020603050405020304" pitchFamily="18" charset="0"/>
                  </a:rPr>
                  <a:t>Penataan</a:t>
                </a:r>
                <a:r>
                  <a:rPr lang="en-ID" sz="2400" dirty="0">
                    <a:effectLst/>
                    <a:ea typeface="Times New Roman" panose="02020603050405020304" pitchFamily="18" charset="0"/>
                  </a:rPr>
                  <a:t>.</a:t>
                </a:r>
                <a:endParaRPr lang="en-ID" sz="2400" dirty="0">
                  <a:effectLst/>
                  <a:ea typeface="Calibri" panose="020F0502020204030204" pitchFamily="34" charset="0"/>
                </a:endParaRPr>
              </a:p>
              <a:p>
                <a:pPr marL="270510" indent="-270510" algn="just">
                  <a:lnSpc>
                    <a:spcPct val="150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2400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2400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h𝑎𝑡</m:t>
                        </m:r>
                      </m:sub>
                    </m:sSub>
                    <m:d>
                      <m:dPr>
                        <m:ctrlPr>
                          <a:rPr lang="en-ID" sz="2400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</m:d>
                    <m:r>
                      <a:rPr lang="en-US" sz="2400" i="1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𝐵</m:t>
                    </m:r>
                    <m:d>
                      <m:dPr>
                        <m:ctrlPr>
                          <a:rPr lang="en-ID" sz="2400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</m:d>
                    <m:r>
                      <a:rPr lang="en-US" sz="2400" i="1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400" i="1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𝑓</m:t>
                    </m:r>
                  </m:oMath>
                </a14:m>
                <a:endParaRPr lang="en-ID" sz="2400" dirty="0">
                  <a:effectLst/>
                  <a:ea typeface="Calibri" panose="020F0502020204030204" pitchFamily="34" charset="0"/>
                </a:endParaRPr>
              </a:p>
              <a:p>
                <a:endParaRPr lang="en-ID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478942-0B3A-12DD-DB83-8C6A5E8B27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61B53C76-E217-24B8-464A-53F86797C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141" y="4001294"/>
            <a:ext cx="5479337" cy="276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6523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02A94-DC9D-A2F1-03E4-7E84C378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Perbedaan</a:t>
            </a:r>
            <a:r>
              <a:rPr lang="en-US" dirty="0"/>
              <a:t> Hasil Top Hat-Black Hat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546F20E-7C0C-090A-87BF-80E84912BB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114" y="1602601"/>
            <a:ext cx="4564062" cy="273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2A9A8F9-F645-B76F-6154-0AFFDD12C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9161" y="1602601"/>
            <a:ext cx="6032500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9ADFA14-EDF6-4594-5399-6A0A810D08C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214" y="3884824"/>
            <a:ext cx="5143840" cy="3072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8571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31DC7-A2B9-CD21-D504-36C3E1414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Skeleton</a:t>
            </a: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6C973-535A-C6EE-8BB3-E1AB0C0DB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dirty="0">
                <a:effectLst/>
                <a:ea typeface="Times New Roman" panose="02020603050405020304" pitchFamily="18" charset="0"/>
              </a:rPr>
              <a:t>Skeleton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memberikan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representasi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simpel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dari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suatu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objek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dengan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jumlah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piksel</a:t>
            </a:r>
            <a:r>
              <a:rPr lang="en-ID" dirty="0">
                <a:effectLst/>
                <a:ea typeface="Times New Roman" panose="02020603050405020304" pitchFamily="18" charset="0"/>
              </a:rPr>
              <a:t> yang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kecil</a:t>
            </a:r>
            <a:r>
              <a:rPr lang="en-ID" dirty="0">
                <a:effectLst/>
                <a:ea typeface="Times New Roman" panose="02020603050405020304" pitchFamily="18" charset="0"/>
              </a:rPr>
              <a:t> dan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tetap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mempertahankan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karakteristik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ukuran</a:t>
            </a:r>
            <a:r>
              <a:rPr lang="en-ID" dirty="0">
                <a:effectLst/>
                <a:ea typeface="Times New Roman" panose="02020603050405020304" pitchFamily="18" charset="0"/>
              </a:rPr>
              <a:t>,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posisi</a:t>
            </a:r>
            <a:r>
              <a:rPr lang="en-ID" dirty="0">
                <a:effectLst/>
                <a:ea typeface="Times New Roman" panose="02020603050405020304" pitchFamily="18" charset="0"/>
              </a:rPr>
              <a:t> dan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topologi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dari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bentuk</a:t>
            </a:r>
            <a:r>
              <a:rPr lang="en-ID" dirty="0">
                <a:effectLst/>
                <a:ea typeface="Times New Roman" panose="02020603050405020304" pitchFamily="18" charset="0"/>
              </a:rPr>
              <a:t> </a:t>
            </a:r>
            <a:r>
              <a:rPr lang="en-ID" dirty="0" err="1">
                <a:effectLst/>
                <a:ea typeface="Times New Roman" panose="02020603050405020304" pitchFamily="18" charset="0"/>
              </a:rPr>
              <a:t>aslinya</a:t>
            </a:r>
            <a:r>
              <a:rPr lang="en-ID" dirty="0">
                <a:effectLst/>
                <a:ea typeface="Times New Roman" panose="02020603050405020304" pitchFamily="18" charset="0"/>
              </a:rPr>
              <a:t>.</a:t>
            </a:r>
            <a:endParaRPr lang="en-ID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90B6DB-E1FE-48A2-D10F-8353000E94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95" t="35144" r="33750" b="18570"/>
          <a:stretch/>
        </p:blipFill>
        <p:spPr>
          <a:xfrm>
            <a:off x="3505201" y="3320184"/>
            <a:ext cx="4322618" cy="317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5995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4BEBA-8019-EF8B-B6C9-7C49DC548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Thinning</a:t>
            </a: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8E232-354F-F460-CB84-7B26E5AAE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56260" indent="-285750" algn="just">
              <a:lnSpc>
                <a:spcPct val="100000"/>
              </a:lnSpc>
              <a:spcAft>
                <a:spcPts val="800"/>
              </a:spcAft>
            </a:pP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Penipisan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himpunan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 oleh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strel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B, yang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dinyatakan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  B,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dapat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didefinisikan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dalam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transformasi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hit-or-miss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bentuk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</a:t>
            </a:r>
            <a:endParaRPr lang="en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891540" lvl="2" indent="-342900" algn="just">
              <a:lnSpc>
                <a:spcPct val="100000"/>
              </a:lnSpc>
              <a:spcBef>
                <a:spcPts val="1200"/>
              </a:spcBef>
              <a:buFont typeface="Symbol" panose="05050102010706020507" pitchFamily="18" charset="2"/>
              <a:buChar char=""/>
            </a:pPr>
            <a:r>
              <a:rPr lang="en-ID" sz="2400" b="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 </a:t>
            </a:r>
            <a:r>
              <a:rPr lang="en-US" sz="2400" b="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⊗</a:t>
            </a:r>
            <a:r>
              <a:rPr lang="en-ID" sz="2400" b="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B = A </a:t>
            </a:r>
            <a:r>
              <a:rPr lang="id-ID" sz="2400" b="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∩</a:t>
            </a:r>
            <a:r>
              <a:rPr lang="en-ID" sz="2400" b="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(A ⊛ B)</a:t>
            </a:r>
            <a:r>
              <a:rPr lang="en-ID" sz="2400" b="0" kern="0" baseline="30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</a:t>
            </a:r>
            <a:endParaRPr lang="en-ID" sz="2400" b="1" kern="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891540" lvl="2" indent="-342900" algn="just">
              <a:lnSpc>
                <a:spcPct val="10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⊗</a:t>
            </a:r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 = A – (A ⊛ B)</a:t>
            </a:r>
            <a:endParaRPr lang="en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40385" indent="-270510" algn="just">
              <a:lnSpc>
                <a:spcPct val="100000"/>
              </a:lnSpc>
              <a:spcAft>
                <a:spcPts val="800"/>
              </a:spcAft>
            </a:pP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Prosesnya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adalah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</a:t>
            </a:r>
            <a:endParaRPr lang="en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891540" lvl="2" indent="-342900" algn="just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Menipiskan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 oleh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satu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lewatan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B1,</a:t>
            </a:r>
            <a:endParaRPr lang="en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891540" lvl="2" indent="-342900" algn="just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kemudian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menipiskan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hasilnya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satu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lewatan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B2,</a:t>
            </a:r>
            <a:endParaRPr lang="en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891540" lvl="2" indent="-342900" algn="just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dan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seterusnya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sampai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ditipiskan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satu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lewatan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Bn.</a:t>
            </a:r>
            <a:endParaRPr lang="en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17220" lvl="1" indent="-342900" algn="just">
              <a:lnSpc>
                <a:spcPct val="10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D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Semua</a:t>
            </a:r>
            <a:r>
              <a:rPr lang="en-ID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proses </a:t>
            </a:r>
            <a:r>
              <a:rPr lang="en-ID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ini</a:t>
            </a:r>
            <a:r>
              <a:rPr lang="en-ID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diulang</a:t>
            </a:r>
            <a:r>
              <a:rPr lang="en-ID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sampai</a:t>
            </a:r>
            <a:r>
              <a:rPr lang="en-ID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tidak</a:t>
            </a:r>
            <a:r>
              <a:rPr lang="en-ID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ada</a:t>
            </a:r>
            <a:r>
              <a:rPr lang="en-ID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perubahan</a:t>
            </a:r>
            <a:r>
              <a:rPr lang="en-ID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yang </a:t>
            </a:r>
            <a:r>
              <a:rPr lang="en-ID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terjadi</a:t>
            </a:r>
            <a:r>
              <a:rPr lang="en-ID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ID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Setiap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penipisan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dilewatkan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menggunakan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persamaan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⊗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B = A </a:t>
            </a:r>
            <a:r>
              <a:rPr lang="id-ID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∩</a:t>
            </a:r>
            <a:r>
              <a:rPr lang="en-ID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(A ⊛ B)c</a:t>
            </a:r>
            <a:endParaRPr lang="en-ID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6351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977B36-E7C4-483C-3234-3936F733D3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19" t="18030" r="28548" b="10148"/>
          <a:stretch/>
        </p:blipFill>
        <p:spPr bwMode="auto">
          <a:xfrm>
            <a:off x="2737343" y="266951"/>
            <a:ext cx="6758349" cy="58541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606149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FA40E7-84F4-12B0-E081-89AA5E35A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85" t="28374" r="26720" b="13694"/>
          <a:stretch/>
        </p:blipFill>
        <p:spPr bwMode="auto">
          <a:xfrm>
            <a:off x="1211314" y="175841"/>
            <a:ext cx="10070976" cy="60993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32170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568" y="500362"/>
            <a:ext cx="10058400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Morfologi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FC422-1F2E-4E1C-A364-CD8D4BED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568" y="1871962"/>
            <a:ext cx="10999432" cy="275630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Teknik </a:t>
            </a:r>
            <a:r>
              <a:rPr lang="en-US" sz="2400" dirty="0" err="1"/>
              <a:t>pengolahan</a:t>
            </a:r>
            <a:r>
              <a:rPr lang="en-US" sz="2400" dirty="0"/>
              <a:t> </a:t>
            </a:r>
            <a:r>
              <a:rPr lang="en-US" sz="2400" dirty="0" err="1"/>
              <a:t>citra</a:t>
            </a:r>
            <a:r>
              <a:rPr lang="en-US" sz="2400" dirty="0"/>
              <a:t> yang </a:t>
            </a:r>
            <a:r>
              <a:rPr lang="en-US" sz="2400" dirty="0" err="1"/>
              <a:t>didasarkan</a:t>
            </a:r>
            <a:r>
              <a:rPr lang="en-US" sz="2400" dirty="0"/>
              <a:t> pada </a:t>
            </a:r>
            <a:r>
              <a:rPr lang="en-US" sz="2400" dirty="0" err="1"/>
              <a:t>bentuk</a:t>
            </a:r>
            <a:r>
              <a:rPr lang="en-US" sz="2400" dirty="0"/>
              <a:t> </a:t>
            </a:r>
            <a:r>
              <a:rPr lang="en-US" sz="2400" dirty="0" err="1"/>
              <a:t>segmen</a:t>
            </a:r>
            <a:r>
              <a:rPr lang="en-US" sz="2400" dirty="0"/>
              <a:t> </a:t>
            </a:r>
            <a:r>
              <a:rPr lang="en-US" sz="2400" dirty="0" err="1"/>
              <a:t>atau</a:t>
            </a:r>
            <a:r>
              <a:rPr lang="en-US" sz="2400" dirty="0"/>
              <a:t> region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citra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 err="1"/>
              <a:t>Biasanya</a:t>
            </a:r>
            <a:r>
              <a:rPr lang="en-US" sz="2400" dirty="0"/>
              <a:t> </a:t>
            </a:r>
            <a:r>
              <a:rPr lang="en-US" sz="2400" dirty="0" err="1"/>
              <a:t>diterapkan</a:t>
            </a:r>
            <a:r>
              <a:rPr lang="en-US" sz="2400" dirty="0"/>
              <a:t> pada </a:t>
            </a:r>
            <a:r>
              <a:rPr lang="en-US" sz="2400" dirty="0" err="1"/>
              <a:t>citra</a:t>
            </a:r>
            <a:r>
              <a:rPr lang="en-US" sz="2400" dirty="0"/>
              <a:t> biner, </a:t>
            </a:r>
            <a:r>
              <a:rPr lang="en-US" sz="2400" dirty="0" err="1"/>
              <a:t>ataupun</a:t>
            </a:r>
            <a:r>
              <a:rPr lang="en-US" sz="2400" dirty="0"/>
              <a:t> </a:t>
            </a:r>
            <a:r>
              <a:rPr lang="en-US" sz="2400" dirty="0" err="1"/>
              <a:t>warna</a:t>
            </a:r>
            <a:r>
              <a:rPr lang="en-US" sz="2400" dirty="0"/>
              <a:t> dan </a:t>
            </a:r>
            <a:r>
              <a:rPr lang="en-US" sz="2400" dirty="0" err="1"/>
              <a:t>citra</a:t>
            </a:r>
            <a:r>
              <a:rPr lang="en-US" sz="2400" dirty="0"/>
              <a:t> </a:t>
            </a:r>
            <a:r>
              <a:rPr lang="en-US" sz="2400" dirty="0" err="1"/>
              <a:t>skala</a:t>
            </a:r>
            <a:r>
              <a:rPr lang="en-US" sz="2400" dirty="0"/>
              <a:t> </a:t>
            </a:r>
            <a:r>
              <a:rPr lang="en-US" sz="2400" dirty="0" err="1"/>
              <a:t>keabuan</a:t>
            </a:r>
            <a:r>
              <a:rPr lang="en-US" sz="2400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2200" dirty="0" err="1"/>
              <a:t>Berdasarkan</a:t>
            </a:r>
            <a:r>
              <a:rPr lang="en-US" sz="2200" dirty="0"/>
              <a:t> </a:t>
            </a:r>
            <a:r>
              <a:rPr lang="en-US" sz="2200" dirty="0" err="1"/>
              <a:t>nilai</a:t>
            </a:r>
            <a:r>
              <a:rPr lang="en-US" sz="2200" dirty="0"/>
              <a:t> biner </a:t>
            </a:r>
            <a:r>
              <a:rPr lang="en-US" sz="2200" dirty="0" err="1"/>
              <a:t>tersebut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dibedakan</a:t>
            </a:r>
            <a:r>
              <a:rPr lang="en-US" sz="2200" dirty="0"/>
              <a:t> mana </a:t>
            </a:r>
            <a:r>
              <a:rPr lang="en-US" sz="2200" dirty="0" err="1"/>
              <a:t>bagian</a:t>
            </a:r>
            <a:r>
              <a:rPr lang="en-US" sz="2200" dirty="0"/>
              <a:t> </a:t>
            </a:r>
            <a:r>
              <a:rPr lang="en-US" sz="2200" dirty="0" err="1"/>
              <a:t>objek</a:t>
            </a:r>
            <a:r>
              <a:rPr lang="en-US" sz="2200" dirty="0"/>
              <a:t> dan mana </a:t>
            </a:r>
            <a:r>
              <a:rPr lang="en-US" sz="2200" dirty="0" err="1"/>
              <a:t>bagian</a:t>
            </a:r>
            <a:r>
              <a:rPr lang="en-US" sz="2200" dirty="0"/>
              <a:t> </a:t>
            </a:r>
            <a:r>
              <a:rPr lang="en-US" sz="2200" dirty="0" err="1"/>
              <a:t>bukan</a:t>
            </a:r>
            <a:r>
              <a:rPr lang="en-US" sz="2200" dirty="0"/>
              <a:t> </a:t>
            </a:r>
            <a:r>
              <a:rPr lang="en-US" sz="2200" dirty="0" err="1"/>
              <a:t>objek</a:t>
            </a:r>
            <a:r>
              <a:rPr lang="en-US" sz="2200" dirty="0"/>
              <a:t> </a:t>
            </a:r>
            <a:r>
              <a:rPr lang="en-US" sz="2200" dirty="0" err="1"/>
              <a:t>atau</a:t>
            </a:r>
            <a:r>
              <a:rPr lang="en-US" sz="2200" dirty="0"/>
              <a:t> background.</a:t>
            </a:r>
          </a:p>
          <a:p>
            <a:pPr lvl="1">
              <a:lnSpc>
                <a:spcPct val="150000"/>
              </a:lnSpc>
            </a:pPr>
            <a:endParaRPr lang="en-US" sz="22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9109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920393-0525-AF78-244B-01F850C5E4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245" y="753475"/>
            <a:ext cx="10998431" cy="45165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25940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 flipH="1">
            <a:off x="309488" y="725575"/>
            <a:ext cx="11755901" cy="5817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d-ID" altLang="en-US" sz="1600" dirty="0">
                <a:solidFill>
                  <a:srgbClr val="000000"/>
                </a:solidFill>
                <a:latin typeface="Söhne"/>
              </a:rPr>
              <a:t>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morfologi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adalah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dua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konsep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yang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berbeda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pemrosesan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digital,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meskipun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keduanya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terkait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dengan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analisis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struktur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fitur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.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Berikut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adalah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perbedaan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utama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antara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keduanya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Morfologi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Morfologi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adalah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cabang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pemrosesan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yang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berfokus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pada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analisis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bentuk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struktur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objek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morfologi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menggunakan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operasi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matematika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seperti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dilasi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erosi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opening, closing,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operasi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lainnya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untuk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mengubah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menguraikan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fitur-fitur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Tujuan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morfologi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adalah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untuk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mengidentifikasi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memodifikasi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fitur-fitur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geometris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seperti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tepi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lubang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garis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komponen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lainnya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Morfologi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sering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digunakan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aplikasi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seperti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pengenalan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pola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pemrosesan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medis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pemrosesan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untuk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pengenalan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karakter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atau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tulisan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tangan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adalah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proses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membagi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menjadi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wilayah-wilayah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yang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berisi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objek-objek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yang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memiliki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karakteristik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yang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serupa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mencoba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untuk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mengidentifikasi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memisahkan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objek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atau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wilayah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latar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belakang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atau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objek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lain.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Ada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berbagai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termasuk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berdasarkan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intensitas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piksel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berdasarkan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warna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berdasarkan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tepi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lain-lain.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digunakan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berbagai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aplikasi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seperti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deteksi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objek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pengenalan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pola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pengolahan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medis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pengenalan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wajah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banyak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aplikasi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lainnya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Jadi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sementara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morfologi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dapat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digunakan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sebagai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bagian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proses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untuk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mengolah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fitur-fitur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teknik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segmentasi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lebih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berfokus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pada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pemisahan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objek-objek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ke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wilayah-wilayah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terpisah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.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Keduanya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merupakan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alat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penting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analisis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pemrosesan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citra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digital,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tetapi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tujuan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pendekatan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keduanya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berbeda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02060" y="79244"/>
            <a:ext cx="5570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MORFOLOGI vs SEGMENTASI</a:t>
            </a:r>
            <a:endParaRPr lang="en-US" sz="3600" dirty="0">
              <a:solidFill>
                <a:schemeClr val="accent5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901707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Referensi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https://towardsdatascience.com/understanding-morphological-image-processing-and-its-operations-7bcf1ed11756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497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A7E44A-90B0-496B-AC08-4E356D1280D0}"/>
              </a:ext>
            </a:extLst>
          </p:cNvPr>
          <p:cNvSpPr txBox="1"/>
          <p:nvPr/>
        </p:nvSpPr>
        <p:spPr>
          <a:xfrm>
            <a:off x="2353242" y="2699450"/>
            <a:ext cx="71506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>
                <a:solidFill>
                  <a:srgbClr val="002060"/>
                </a:solidFill>
              </a:rPr>
              <a:t>TERIMA KASIH!</a:t>
            </a:r>
            <a:endParaRPr lang="en-ID" sz="7200" b="1" dirty="0">
              <a:solidFill>
                <a:srgbClr val="002060"/>
              </a:solidFill>
            </a:endParaRPr>
          </a:p>
        </p:txBody>
      </p:sp>
      <p:pic>
        <p:nvPicPr>
          <p:cNvPr id="6" name="Graphic 5" descr="Grain">
            <a:extLst>
              <a:ext uri="{FF2B5EF4-FFF2-40B4-BE49-F238E27FC236}">
                <a16:creationId xmlns:a16="http://schemas.microsoft.com/office/drawing/2014/main" id="{8B33B4A9-CE56-4918-87D0-E25DACB43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68691" y="2842414"/>
            <a:ext cx="914400" cy="914400"/>
          </a:xfrm>
          <a:prstGeom prst="rect">
            <a:avLst/>
          </a:prstGeom>
        </p:spPr>
      </p:pic>
      <p:pic>
        <p:nvPicPr>
          <p:cNvPr id="7" name="Graphic 6" descr="Grain">
            <a:extLst>
              <a:ext uri="{FF2B5EF4-FFF2-40B4-BE49-F238E27FC236}">
                <a16:creationId xmlns:a16="http://schemas.microsoft.com/office/drawing/2014/main" id="{7A69A85A-FE4C-4017-84DD-437B2A5B5F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674005" y="2803083"/>
            <a:ext cx="914400" cy="9144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9EF6D10-B3CE-4455-A4B9-164FD16BE122}"/>
              </a:ext>
            </a:extLst>
          </p:cNvPr>
          <p:cNvSpPr/>
          <p:nvPr/>
        </p:nvSpPr>
        <p:spPr>
          <a:xfrm>
            <a:off x="1830466" y="2590845"/>
            <a:ext cx="8132619" cy="69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CD206A-C0B2-43A8-82B3-4E7044D18111}"/>
              </a:ext>
            </a:extLst>
          </p:cNvPr>
          <p:cNvSpPr/>
          <p:nvPr/>
        </p:nvSpPr>
        <p:spPr>
          <a:xfrm>
            <a:off x="1830465" y="3934139"/>
            <a:ext cx="8132619" cy="69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61715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568" y="396696"/>
            <a:ext cx="10058400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Morfologi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FC422-1F2E-4E1C-A364-CD8D4BED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568" y="1913207"/>
            <a:ext cx="10999432" cy="4192172"/>
          </a:xfrm>
        </p:spPr>
        <p:txBody>
          <a:bodyPr>
            <a:normAutofit/>
          </a:bodyPr>
          <a:lstStyle/>
          <a:p>
            <a:r>
              <a:rPr lang="en-US" sz="2400" dirty="0" err="1"/>
              <a:t>Beberapa</a:t>
            </a:r>
            <a:r>
              <a:rPr lang="en-US" sz="2400" dirty="0"/>
              <a:t> </a:t>
            </a:r>
            <a:r>
              <a:rPr lang="en-US" sz="2400" dirty="0" err="1"/>
              <a:t>operasi</a:t>
            </a:r>
            <a:r>
              <a:rPr lang="en-US" sz="2400" dirty="0"/>
              <a:t> </a:t>
            </a:r>
            <a:r>
              <a:rPr lang="en-US" sz="2400" dirty="0" err="1"/>
              <a:t>morfologi</a:t>
            </a:r>
            <a:r>
              <a:rPr lang="en-US" sz="2400" dirty="0"/>
              <a:t>:</a:t>
            </a:r>
          </a:p>
          <a:p>
            <a:pPr lvl="1"/>
            <a:r>
              <a:rPr lang="en-US" sz="2200" dirty="0" err="1"/>
              <a:t>Dilasi</a:t>
            </a:r>
            <a:r>
              <a:rPr lang="en-US" sz="2200" dirty="0"/>
              <a:t> dan </a:t>
            </a:r>
            <a:r>
              <a:rPr lang="en-US" sz="2200" dirty="0" err="1"/>
              <a:t>Erosi</a:t>
            </a:r>
            <a:r>
              <a:rPr lang="en-US" sz="2200" dirty="0"/>
              <a:t>,</a:t>
            </a:r>
          </a:p>
          <a:p>
            <a:pPr lvl="1"/>
            <a:r>
              <a:rPr lang="id-ID" sz="2200" dirty="0"/>
              <a:t>Operasi Gabungan: </a:t>
            </a:r>
            <a:r>
              <a:rPr lang="en-US" sz="2200" dirty="0" err="1"/>
              <a:t>Penutupan</a:t>
            </a:r>
            <a:r>
              <a:rPr lang="en-US" sz="2200" dirty="0"/>
              <a:t> (</a:t>
            </a:r>
            <a:r>
              <a:rPr lang="en-US" sz="2200" i="1" dirty="0"/>
              <a:t>closing</a:t>
            </a:r>
            <a:r>
              <a:rPr lang="en-US" sz="2200" dirty="0"/>
              <a:t>) dan </a:t>
            </a:r>
            <a:r>
              <a:rPr lang="en-US" sz="2200" dirty="0" err="1"/>
              <a:t>Pembukaan</a:t>
            </a:r>
            <a:r>
              <a:rPr lang="en-US" sz="2200" dirty="0"/>
              <a:t> (</a:t>
            </a:r>
            <a:r>
              <a:rPr lang="en-US" sz="2200" i="1" dirty="0"/>
              <a:t>opening</a:t>
            </a:r>
            <a:r>
              <a:rPr lang="en-US" sz="2200" dirty="0"/>
              <a:t>). </a:t>
            </a:r>
          </a:p>
          <a:p>
            <a:r>
              <a:rPr lang="en-US" sz="2400" dirty="0" err="1"/>
              <a:t>Tahapan</a:t>
            </a:r>
            <a:r>
              <a:rPr lang="en-US" sz="2400" dirty="0"/>
              <a:t> </a:t>
            </a:r>
            <a:r>
              <a:rPr lang="en-US" sz="2400" dirty="0" err="1"/>
              <a:t>operasi</a:t>
            </a:r>
            <a:r>
              <a:rPr lang="en-US" sz="2400" dirty="0"/>
              <a:t> </a:t>
            </a:r>
            <a:r>
              <a:rPr lang="en-US" sz="2400" dirty="0" err="1"/>
              <a:t>morfologi</a:t>
            </a:r>
            <a:r>
              <a:rPr lang="en-US" sz="2400" dirty="0"/>
              <a:t> </a:t>
            </a:r>
            <a:r>
              <a:rPr lang="en-US" sz="2400" dirty="0" err="1"/>
              <a:t>dilakukan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cara</a:t>
            </a:r>
            <a:r>
              <a:rPr lang="en-US" sz="2400" dirty="0"/>
              <a:t> </a:t>
            </a:r>
            <a:r>
              <a:rPr lang="en-US" sz="2400" dirty="0" err="1"/>
              <a:t>mempasing</a:t>
            </a:r>
            <a:r>
              <a:rPr lang="en-US" sz="2400" dirty="0"/>
              <a:t> </a:t>
            </a:r>
            <a:r>
              <a:rPr lang="en-US" sz="2400" dirty="0" err="1"/>
              <a:t>sebuah</a:t>
            </a:r>
            <a:r>
              <a:rPr lang="en-US" sz="2400" dirty="0"/>
              <a:t> </a:t>
            </a:r>
            <a:r>
              <a:rPr lang="en-US" sz="2400" i="1" dirty="0"/>
              <a:t>Structuring Element </a:t>
            </a:r>
            <a:r>
              <a:rPr lang="en-US" sz="2400" dirty="0" err="1"/>
              <a:t>terhadap</a:t>
            </a:r>
            <a:r>
              <a:rPr lang="en-US" sz="2400" dirty="0"/>
              <a:t> </a:t>
            </a:r>
            <a:r>
              <a:rPr lang="en-US" sz="2400" dirty="0" err="1"/>
              <a:t>sebuah</a:t>
            </a:r>
            <a:r>
              <a:rPr lang="en-US" sz="2400" dirty="0"/>
              <a:t> </a:t>
            </a:r>
            <a:r>
              <a:rPr lang="en-US" sz="2400" dirty="0" err="1"/>
              <a:t>citra</a:t>
            </a:r>
            <a:r>
              <a:rPr lang="en-US" sz="2400" dirty="0"/>
              <a:t>.  </a:t>
            </a:r>
            <a:endParaRPr lang="en-US" sz="2400" i="1" dirty="0"/>
          </a:p>
          <a:p>
            <a:r>
              <a:rPr lang="en-US" sz="2400" dirty="0" err="1"/>
              <a:t>Implementasi</a:t>
            </a:r>
            <a:r>
              <a:rPr lang="en-US" sz="2400" dirty="0"/>
              <a:t>:</a:t>
            </a:r>
          </a:p>
          <a:p>
            <a:pPr lvl="1"/>
            <a:r>
              <a:rPr lang="en-US" sz="2000" dirty="0" err="1"/>
              <a:t>Memperoleh</a:t>
            </a:r>
            <a:r>
              <a:rPr lang="en-US" sz="2000" dirty="0"/>
              <a:t> skeleton (</a:t>
            </a:r>
            <a:r>
              <a:rPr lang="en-US" sz="2000" dirty="0" err="1"/>
              <a:t>rangka</a:t>
            </a:r>
            <a:r>
              <a:rPr lang="en-US" sz="2000" dirty="0"/>
              <a:t>) </a:t>
            </a:r>
            <a:r>
              <a:rPr lang="en-US" sz="2000" dirty="0" err="1"/>
              <a:t>objek</a:t>
            </a:r>
            <a:r>
              <a:rPr lang="en-US" sz="2000" dirty="0"/>
              <a:t>.</a:t>
            </a:r>
          </a:p>
          <a:p>
            <a:pPr lvl="1"/>
            <a:r>
              <a:rPr lang="en-US" sz="2000" dirty="0" err="1"/>
              <a:t>Menentukan</a:t>
            </a:r>
            <a:r>
              <a:rPr lang="en-US" sz="2000" dirty="0"/>
              <a:t> </a:t>
            </a:r>
            <a:r>
              <a:rPr lang="en-US" sz="2000" dirty="0" err="1"/>
              <a:t>letak</a:t>
            </a:r>
            <a:r>
              <a:rPr lang="en-US" sz="2000" dirty="0"/>
              <a:t> </a:t>
            </a:r>
            <a:r>
              <a:rPr lang="en-US" sz="2000" dirty="0" err="1"/>
              <a:t>objek</a:t>
            </a:r>
            <a:r>
              <a:rPr lang="en-US" sz="2000" dirty="0"/>
              <a:t> di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citra</a:t>
            </a:r>
            <a:r>
              <a:rPr lang="en-US" sz="2000" dirty="0"/>
              <a:t>. 	</a:t>
            </a:r>
          </a:p>
          <a:p>
            <a:pPr lvl="1"/>
            <a:r>
              <a:rPr lang="en-US" sz="2000" dirty="0" err="1"/>
              <a:t>Memperoleh</a:t>
            </a:r>
            <a:r>
              <a:rPr lang="en-US" sz="2000" dirty="0"/>
              <a:t> </a:t>
            </a:r>
            <a:r>
              <a:rPr lang="en-US" sz="2000" dirty="0" err="1"/>
              <a:t>bentuk</a:t>
            </a:r>
            <a:r>
              <a:rPr lang="en-US" sz="2000" dirty="0"/>
              <a:t> </a:t>
            </a:r>
            <a:r>
              <a:rPr lang="en-US" sz="2000" dirty="0" err="1"/>
              <a:t>struktur</a:t>
            </a:r>
            <a:r>
              <a:rPr lang="en-US" sz="2000" dirty="0"/>
              <a:t> </a:t>
            </a:r>
            <a:r>
              <a:rPr lang="en-US" sz="2000" dirty="0" err="1"/>
              <a:t>objek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10478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103" y="199748"/>
            <a:ext cx="10058400" cy="1371600"/>
          </a:xfrm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+mn-lt"/>
              </a:rPr>
              <a:t>Operasi</a:t>
            </a:r>
            <a:r>
              <a:rPr lang="en-US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+mn-lt"/>
              </a:rPr>
              <a:t>Morfologi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6" name="image4.png">
            <a:extLst>
              <a:ext uri="{FF2B5EF4-FFF2-40B4-BE49-F238E27FC236}">
                <a16:creationId xmlns:a16="http://schemas.microsoft.com/office/drawing/2014/main" id="{FA3245F6-F8CF-41F7-99CD-68F497F6ABD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4268" y="2007446"/>
            <a:ext cx="7042114" cy="34939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7BD429-B97C-4B7E-8980-DD372AC1A3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412" t="31066" r="19443" b="20599"/>
          <a:stretch/>
        </p:blipFill>
        <p:spPr>
          <a:xfrm>
            <a:off x="7875999" y="1965595"/>
            <a:ext cx="3792072" cy="353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50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err="1"/>
              <a:t>Terminologi</a:t>
            </a:r>
            <a:r>
              <a:rPr lang="en-US" sz="4000" b="1" dirty="0"/>
              <a:t> </a:t>
            </a:r>
            <a:r>
              <a:rPr lang="en-US" sz="4000" b="1" dirty="0" err="1"/>
              <a:t>dalam</a:t>
            </a:r>
            <a:r>
              <a:rPr lang="en-US" sz="4000" b="1" dirty="0"/>
              <a:t> </a:t>
            </a:r>
            <a:r>
              <a:rPr lang="en-US" sz="4000" b="1" dirty="0" err="1"/>
              <a:t>Pengolahan</a:t>
            </a:r>
            <a:r>
              <a:rPr lang="en-US" sz="4000" b="1" dirty="0"/>
              <a:t> Citra </a:t>
            </a:r>
            <a:r>
              <a:rPr lang="en-US" sz="4000" b="1" dirty="0" err="1"/>
              <a:t>Morfologi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pemrosesan</a:t>
            </a:r>
            <a:r>
              <a:rPr lang="en-US" dirty="0"/>
              <a:t> </a:t>
            </a:r>
            <a:r>
              <a:rPr lang="en-US" dirty="0" err="1"/>
              <a:t>morfologi</a:t>
            </a:r>
            <a:r>
              <a:rPr lang="en-US" dirty="0"/>
              <a:t> </a:t>
            </a:r>
            <a:r>
              <a:rPr lang="en-US" dirty="0" err="1"/>
              <a:t>didasarkan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istilah</a:t>
            </a:r>
            <a:r>
              <a:rPr lang="en-US" dirty="0"/>
              <a:t> yang </a:t>
            </a:r>
            <a:r>
              <a:rPr lang="en-US" dirty="0" err="1"/>
              <a:t>disebutkan</a:t>
            </a:r>
            <a:r>
              <a:rPr lang="en-US" dirty="0"/>
              <a:t>.</a:t>
            </a:r>
          </a:p>
          <a:p>
            <a:pPr marL="365125" indent="-365125">
              <a:buFont typeface="Wingdings" panose="05000000000000000000" pitchFamily="2" charset="2"/>
              <a:buChar char="q"/>
            </a:pPr>
            <a:r>
              <a:rPr lang="en-US" b="1" i="1" dirty="0"/>
              <a:t>Structuring Element</a:t>
            </a:r>
            <a:r>
              <a:rPr lang="id-ID" b="1" i="1" dirty="0"/>
              <a:t> (</a:t>
            </a:r>
            <a:r>
              <a:rPr lang="en-US" b="1" i="1" dirty="0" err="1"/>
              <a:t>Elemen</a:t>
            </a:r>
            <a:r>
              <a:rPr lang="en-US" b="1" i="1" dirty="0"/>
              <a:t> </a:t>
            </a:r>
            <a:r>
              <a:rPr lang="en-US" b="1" i="1" dirty="0" err="1"/>
              <a:t>Penataan</a:t>
            </a:r>
            <a:r>
              <a:rPr lang="id-ID" b="1" i="1" dirty="0"/>
              <a:t>)</a:t>
            </a:r>
            <a:r>
              <a:rPr lang="en-US" b="1" i="1" dirty="0"/>
              <a:t>:</a:t>
            </a:r>
            <a:r>
              <a:rPr lang="en-US" b="1" dirty="0"/>
              <a:t> 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matriks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templat</a:t>
            </a:r>
            <a:r>
              <a:rPr lang="en-US" dirty="0"/>
              <a:t> </a:t>
            </a:r>
            <a:r>
              <a:rPr lang="en-US" dirty="0" err="1"/>
              <a:t>berukuran</a:t>
            </a:r>
            <a:r>
              <a:rPr lang="en-US" dirty="0"/>
              <a:t> </a:t>
            </a:r>
            <a:r>
              <a:rPr lang="en-US" dirty="0" err="1"/>
              <a:t>kecil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melintasi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. </a:t>
            </a:r>
            <a:r>
              <a:rPr lang="en-US" dirty="0" err="1"/>
              <a:t>Elemen</a:t>
            </a:r>
            <a:r>
              <a:rPr lang="en-US" dirty="0"/>
              <a:t> </a:t>
            </a:r>
            <a:r>
              <a:rPr lang="en-US" dirty="0" err="1"/>
              <a:t>penataan</a:t>
            </a:r>
            <a:r>
              <a:rPr lang="en-US" dirty="0"/>
              <a:t> </a:t>
            </a:r>
            <a:r>
              <a:rPr lang="en-US" dirty="0" err="1"/>
              <a:t>diposisikan</a:t>
            </a:r>
            <a:r>
              <a:rPr lang="en-US" dirty="0"/>
              <a:t> di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lokasi</a:t>
            </a:r>
            <a:r>
              <a:rPr lang="en-US" dirty="0"/>
              <a:t> yang </a:t>
            </a:r>
            <a:r>
              <a:rPr lang="en-US" dirty="0" err="1"/>
              <a:t>memungkinkan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piksel</a:t>
            </a:r>
            <a:r>
              <a:rPr lang="en-US" dirty="0"/>
              <a:t> yang </a:t>
            </a:r>
            <a:r>
              <a:rPr lang="en-US" dirty="0" err="1"/>
              <a:t>terhubung</a:t>
            </a:r>
            <a:r>
              <a:rPr lang="en-US" dirty="0"/>
              <a:t>. </a:t>
            </a:r>
            <a:r>
              <a:rPr lang="en-US" dirty="0" err="1"/>
              <a:t>Bentuknya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.</a:t>
            </a:r>
            <a:endParaRPr lang="id-ID" dirty="0"/>
          </a:p>
          <a:p>
            <a:pPr marL="365125" indent="-365125">
              <a:buFont typeface="Wingdings" panose="05000000000000000000" pitchFamily="2" charset="2"/>
              <a:buChar char="q"/>
            </a:pPr>
            <a:r>
              <a:rPr lang="en-US" b="1" i="1" dirty="0"/>
              <a:t>Fit:</a:t>
            </a:r>
            <a:r>
              <a:rPr lang="en-US" dirty="0"/>
              <a:t> 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piksel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elemen</a:t>
            </a:r>
            <a:r>
              <a:rPr lang="en-US" dirty="0"/>
              <a:t> </a:t>
            </a:r>
            <a:r>
              <a:rPr lang="en-US" dirty="0" err="1"/>
              <a:t>penataan</a:t>
            </a:r>
            <a:r>
              <a:rPr lang="en-US" dirty="0"/>
              <a:t> </a:t>
            </a:r>
            <a:r>
              <a:rPr lang="en-US" dirty="0" err="1"/>
              <a:t>menutupi</a:t>
            </a:r>
            <a:r>
              <a:rPr lang="en-US" dirty="0"/>
              <a:t> </a:t>
            </a:r>
            <a:r>
              <a:rPr lang="en-US" dirty="0" err="1"/>
              <a:t>piksel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,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menyebutnya</a:t>
            </a:r>
            <a:r>
              <a:rPr lang="en-US" dirty="0"/>
              <a:t> Fit.</a:t>
            </a:r>
            <a:endParaRPr lang="id-ID" dirty="0"/>
          </a:p>
          <a:p>
            <a:pPr marL="365125" indent="-365125">
              <a:buFont typeface="Wingdings" panose="05000000000000000000" pitchFamily="2" charset="2"/>
              <a:buChar char="q"/>
            </a:pPr>
            <a:r>
              <a:rPr lang="en-US" b="1" i="1" dirty="0"/>
              <a:t>Hit:</a:t>
            </a:r>
            <a:r>
              <a:rPr lang="en-US" b="1" dirty="0"/>
              <a:t> 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setidaknya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piksel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elemen</a:t>
            </a:r>
            <a:r>
              <a:rPr lang="en-US" dirty="0"/>
              <a:t> </a:t>
            </a:r>
            <a:r>
              <a:rPr lang="en-US" dirty="0" err="1"/>
              <a:t>penataan</a:t>
            </a:r>
            <a:r>
              <a:rPr lang="en-US" dirty="0"/>
              <a:t> </a:t>
            </a:r>
            <a:r>
              <a:rPr lang="en-US" dirty="0" err="1"/>
              <a:t>menutupi</a:t>
            </a:r>
            <a:r>
              <a:rPr lang="en-US" dirty="0"/>
              <a:t> </a:t>
            </a:r>
            <a:r>
              <a:rPr lang="en-US" dirty="0" err="1"/>
              <a:t>piksel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,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menyebutnya</a:t>
            </a:r>
            <a:r>
              <a:rPr lang="en-US" dirty="0"/>
              <a:t> Hit.</a:t>
            </a:r>
            <a:endParaRPr lang="id-ID" dirty="0"/>
          </a:p>
          <a:p>
            <a:pPr marL="365125" indent="-365125">
              <a:buFont typeface="Wingdings" panose="05000000000000000000" pitchFamily="2" charset="2"/>
              <a:buChar char="q"/>
            </a:pPr>
            <a:r>
              <a:rPr lang="en-US" b="1" i="1" dirty="0"/>
              <a:t>Miss:</a:t>
            </a:r>
            <a:r>
              <a:rPr lang="en-US" dirty="0"/>
              <a:t> 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piksel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elemen</a:t>
            </a:r>
            <a:r>
              <a:rPr lang="en-US" dirty="0"/>
              <a:t> </a:t>
            </a:r>
            <a:r>
              <a:rPr lang="en-US" dirty="0" err="1"/>
              <a:t>penataan</a:t>
            </a:r>
            <a:r>
              <a:rPr lang="en-US" dirty="0"/>
              <a:t> yang </a:t>
            </a:r>
            <a:r>
              <a:rPr lang="en-US" dirty="0" err="1"/>
              <a:t>menutupi</a:t>
            </a:r>
            <a:r>
              <a:rPr lang="en-US" dirty="0"/>
              <a:t> </a:t>
            </a:r>
            <a:r>
              <a:rPr lang="en-US" dirty="0" err="1"/>
              <a:t>piksel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,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menyebutnya</a:t>
            </a:r>
            <a:r>
              <a:rPr lang="en-US" dirty="0"/>
              <a:t> miss.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477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b="1" dirty="0"/>
              <a:t>FIT-HIT-MISS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1959446"/>
            <a:ext cx="8624844" cy="437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64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20D9-8A67-4E97-A84F-C31CDD7D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685" y="199748"/>
            <a:ext cx="9703817" cy="1371600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+mn-lt"/>
              </a:rPr>
              <a:t>Structuring Element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373EAD-6110-401B-B6E9-4095E670F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672" y="1945922"/>
            <a:ext cx="6884693" cy="4415547"/>
          </a:xfrm>
        </p:spPr>
        <p:txBody>
          <a:bodyPr>
            <a:normAutofit/>
          </a:bodyPr>
          <a:lstStyle/>
          <a:p>
            <a:r>
              <a:rPr lang="en-US" sz="2400" dirty="0"/>
              <a:t>Image yang </a:t>
            </a:r>
            <a:r>
              <a:rPr lang="en-US" sz="2400" dirty="0" err="1"/>
              <a:t>akan</a:t>
            </a:r>
            <a:r>
              <a:rPr lang="en-US" sz="2400" dirty="0"/>
              <a:t> </a:t>
            </a:r>
            <a:r>
              <a:rPr lang="en-US" sz="2400" dirty="0" err="1"/>
              <a:t>dimorphology</a:t>
            </a:r>
            <a:r>
              <a:rPr lang="en-US" sz="2400" dirty="0"/>
              <a:t>, </a:t>
            </a:r>
            <a:r>
              <a:rPr lang="en-US" sz="2400" dirty="0" err="1"/>
              <a:t>akan</a:t>
            </a:r>
            <a:r>
              <a:rPr lang="en-US" sz="2400" dirty="0"/>
              <a:t> </a:t>
            </a:r>
            <a:r>
              <a:rPr lang="en-US" sz="2400" dirty="0" err="1"/>
              <a:t>dilakukan</a:t>
            </a:r>
            <a:r>
              <a:rPr lang="en-US" sz="2400" dirty="0"/>
              <a:t> </a:t>
            </a:r>
            <a:r>
              <a:rPr lang="en-US" sz="2400" dirty="0" err="1"/>
              <a:t>operasi</a:t>
            </a:r>
            <a:r>
              <a:rPr lang="en-US" sz="2400" dirty="0"/>
              <a:t> </a:t>
            </a:r>
            <a:r>
              <a:rPr lang="en-US" sz="2400" dirty="0" err="1"/>
              <a:t>refleksi</a:t>
            </a:r>
            <a:r>
              <a:rPr lang="en-US" sz="2400" dirty="0"/>
              <a:t> dan </a:t>
            </a:r>
            <a:r>
              <a:rPr lang="en-US" sz="2400" dirty="0" err="1"/>
              <a:t>translasi</a:t>
            </a:r>
            <a:r>
              <a:rPr lang="en-US" sz="2400" dirty="0"/>
              <a:t> oleh </a:t>
            </a:r>
            <a:r>
              <a:rPr lang="en-US" sz="2400" dirty="0" err="1"/>
              <a:t>struktur</a:t>
            </a:r>
            <a:r>
              <a:rPr lang="en-US" sz="2400" dirty="0"/>
              <a:t> yang </a:t>
            </a:r>
            <a:r>
              <a:rPr lang="en-US" sz="2400" dirty="0" err="1"/>
              <a:t>dinamakan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Structure Element (SE).</a:t>
            </a:r>
          </a:p>
          <a:p>
            <a:r>
              <a:rPr lang="en-US" sz="2400" dirty="0" err="1"/>
              <a:t>Saat</a:t>
            </a:r>
            <a:r>
              <a:rPr lang="en-US" sz="2400" dirty="0"/>
              <a:t> </a:t>
            </a:r>
            <a:r>
              <a:rPr lang="en-US" sz="2400" dirty="0" err="1"/>
              <a:t>bekerja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image, SE </a:t>
            </a:r>
            <a:r>
              <a:rPr lang="en-US" sz="2400" dirty="0" err="1"/>
              <a:t>harus</a:t>
            </a:r>
            <a:r>
              <a:rPr lang="en-US" sz="2400" dirty="0"/>
              <a:t>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bentuk</a:t>
            </a:r>
            <a:r>
              <a:rPr lang="en-US" sz="2400" dirty="0"/>
              <a:t> rectangular arrays,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cara</a:t>
            </a:r>
            <a:r>
              <a:rPr lang="en-US" sz="2400" dirty="0"/>
              <a:t> </a:t>
            </a:r>
            <a:r>
              <a:rPr lang="en-US" sz="2400" dirty="0" err="1"/>
              <a:t>menambahkan</a:t>
            </a:r>
            <a:r>
              <a:rPr lang="en-US" sz="2400" dirty="0"/>
              <a:t> element background </a:t>
            </a:r>
            <a:r>
              <a:rPr lang="en-US" sz="2400" dirty="0" err="1"/>
              <a:t>terkecil</a:t>
            </a:r>
            <a:endParaRPr lang="en-US" sz="2400" dirty="0"/>
          </a:p>
          <a:p>
            <a:r>
              <a:rPr lang="en-US" sz="2400" dirty="0"/>
              <a:t>Cross, Rectangle, Line, dan Circle SE </a:t>
            </a:r>
            <a:r>
              <a:rPr lang="en-US" sz="2400" dirty="0" err="1"/>
              <a:t>adalah</a:t>
            </a:r>
            <a:r>
              <a:rPr lang="en-US" sz="2400" dirty="0"/>
              <a:t> SE yang paling </a:t>
            </a:r>
            <a:r>
              <a:rPr lang="en-US" sz="2400" dirty="0" err="1"/>
              <a:t>sering</a:t>
            </a:r>
            <a:r>
              <a:rPr lang="en-US" sz="2400" dirty="0"/>
              <a:t> </a:t>
            </a:r>
            <a:r>
              <a:rPr lang="en-US" sz="2400" dirty="0" err="1"/>
              <a:t>dipakai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3" name="image26.png">
            <a:extLst>
              <a:ext uri="{FF2B5EF4-FFF2-40B4-BE49-F238E27FC236}">
                <a16:creationId xmlns:a16="http://schemas.microsoft.com/office/drawing/2014/main" id="{6671EAC4-49E9-0304-C1FD-B9C23B1FE10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2365" y="199748"/>
            <a:ext cx="3546765" cy="586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77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purl.org/dc/dcmitype/"/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5222</TotalTime>
  <Words>2296</Words>
  <Application>Microsoft Macintosh PowerPoint</Application>
  <PresentationFormat>Widescreen</PresentationFormat>
  <Paragraphs>159</Paragraphs>
  <Slides>43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4" baseType="lpstr">
      <vt:lpstr>Arial</vt:lpstr>
      <vt:lpstr>Calibri</vt:lpstr>
      <vt:lpstr>Calibri Light</vt:lpstr>
      <vt:lpstr>Cambria Math</vt:lpstr>
      <vt:lpstr>Söhne</vt:lpstr>
      <vt:lpstr>source-serif-pro</vt:lpstr>
      <vt:lpstr>Symbol</vt:lpstr>
      <vt:lpstr>Tahoma</vt:lpstr>
      <vt:lpstr>Times New Roman</vt:lpstr>
      <vt:lpstr>Wingdings</vt:lpstr>
      <vt:lpstr>Office 2013 - 2022 Theme</vt:lpstr>
      <vt:lpstr>Pengolahan Citra Dan Visi Komputer PCVK RTI235007</vt:lpstr>
      <vt:lpstr>Outline</vt:lpstr>
      <vt:lpstr>Morfologi</vt:lpstr>
      <vt:lpstr>Operasi Morfologi</vt:lpstr>
      <vt:lpstr>Operasi Morfologi</vt:lpstr>
      <vt:lpstr>Operasi Morfologi</vt:lpstr>
      <vt:lpstr>Terminologi dalam Pengolahan Citra Morfologi</vt:lpstr>
      <vt:lpstr>FIT-HIT-MISS</vt:lpstr>
      <vt:lpstr>Structuring Element</vt:lpstr>
      <vt:lpstr>Structuring Element</vt:lpstr>
      <vt:lpstr>Operasi Dilasi</vt:lpstr>
      <vt:lpstr>Operasi Dilasi</vt:lpstr>
      <vt:lpstr>Operasi Dilasi</vt:lpstr>
      <vt:lpstr>Operasi Dilasi</vt:lpstr>
      <vt:lpstr>Operasi Dilasi</vt:lpstr>
      <vt:lpstr>Operasi Dilasi</vt:lpstr>
      <vt:lpstr>Contoh Efek Operasi Dilasi</vt:lpstr>
      <vt:lpstr>Contoh Efek Operasi Dilasi</vt:lpstr>
      <vt:lpstr>Operasi Erosi</vt:lpstr>
      <vt:lpstr>Operasi Erosi</vt:lpstr>
      <vt:lpstr>Operasi Erosi</vt:lpstr>
      <vt:lpstr>PowerPoint Presentation</vt:lpstr>
      <vt:lpstr>Operasi Erosi</vt:lpstr>
      <vt:lpstr>Operasi Erosi</vt:lpstr>
      <vt:lpstr>Perbedaan Hasil Erosi - Dilasi</vt:lpstr>
      <vt:lpstr>Operasi Opening</vt:lpstr>
      <vt:lpstr>Operasi Opening</vt:lpstr>
      <vt:lpstr>Opening</vt:lpstr>
      <vt:lpstr>Operasi Closing</vt:lpstr>
      <vt:lpstr>Operasi Closing</vt:lpstr>
      <vt:lpstr>Perbedaan Hasil Opening - Closing</vt:lpstr>
      <vt:lpstr>TOP HAT</vt:lpstr>
      <vt:lpstr>TOP HAT</vt:lpstr>
      <vt:lpstr>Black Hat</vt:lpstr>
      <vt:lpstr>Contoh Perbedaan Hasil Top Hat-Black Hat</vt:lpstr>
      <vt:lpstr>Skeleton</vt:lpstr>
      <vt:lpstr>Thinning</vt:lpstr>
      <vt:lpstr>PowerPoint Presentation</vt:lpstr>
      <vt:lpstr>PowerPoint Presentation</vt:lpstr>
      <vt:lpstr>PowerPoint Presentation</vt:lpstr>
      <vt:lpstr>PowerPoint Presentation</vt:lpstr>
      <vt:lpstr>Referensi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Pemrograman Berbasis Object</dc:title>
  <dc:creator>milyun ni'ma shoumi</dc:creator>
  <cp:lastModifiedBy>yogi kurniawan</cp:lastModifiedBy>
  <cp:revision>171</cp:revision>
  <cp:lastPrinted>2020-08-30T23:37:59Z</cp:lastPrinted>
  <dcterms:created xsi:type="dcterms:W3CDTF">2020-08-30T21:25:51Z</dcterms:created>
  <dcterms:modified xsi:type="dcterms:W3CDTF">2025-10-25T19:59:25Z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